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6" r:id="rId5"/>
    <p:sldId id="257" r:id="rId6"/>
    <p:sldId id="258" r:id="rId7"/>
    <p:sldId id="278" r:id="rId8"/>
    <p:sldId id="262" r:id="rId9"/>
    <p:sldId id="279" r:id="rId10"/>
    <p:sldId id="263" r:id="rId11"/>
    <p:sldId id="280" r:id="rId12"/>
    <p:sldId id="261" r:id="rId13"/>
    <p:sldId id="281" r:id="rId14"/>
    <p:sldId id="282" r:id="rId15"/>
    <p:sldId id="283" r:id="rId16"/>
    <p:sldId id="260" r:id="rId17"/>
    <p:sldId id="284" r:id="rId18"/>
    <p:sldId id="285" r:id="rId19"/>
    <p:sldId id="286" r:id="rId20"/>
    <p:sldId id="287" r:id="rId21"/>
    <p:sldId id="288" r:id="rId22"/>
    <p:sldId id="292" r:id="rId23"/>
    <p:sldId id="293" r:id="rId24"/>
    <p:sldId id="294" r:id="rId25"/>
    <p:sldId id="295" r:id="rId26"/>
    <p:sldId id="264" r:id="rId27"/>
    <p:sldId id="296" r:id="rId28"/>
    <p:sldId id="297" r:id="rId29"/>
    <p:sldId id="289" r:id="rId30"/>
    <p:sldId id="290" r:id="rId31"/>
    <p:sldId id="291" r:id="rId32"/>
    <p:sldId id="298"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8" autoAdjust="0"/>
  </p:normalViewPr>
  <p:slideViewPr>
    <p:cSldViewPr snapToGrid="0">
      <p:cViewPr varScale="1">
        <p:scale>
          <a:sx n="114" d="100"/>
          <a:sy n="114" d="100"/>
        </p:scale>
        <p:origin x="41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10/19/2023</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10/19/2023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291524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dirty="0"/>
          </a:p>
        </p:txBody>
      </p:sp>
    </p:spTree>
    <p:extLst>
      <p:ext uri="{BB962C8B-B14F-4D97-AF65-F5344CB8AC3E}">
        <p14:creationId xmlns:p14="http://schemas.microsoft.com/office/powerpoint/2010/main" val="209043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277050"/>
          </a:xfrm>
        </p:spPr>
        <p:txBody>
          <a:bodyPr anchor="b">
            <a:noAutofit/>
          </a:bodyPr>
          <a:lstStyle>
            <a:lvl1pPr algn="l">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575404"/>
            <a:ext cx="9857014" cy="621603"/>
          </a:xfrm>
        </p:spPr>
        <p:txBody>
          <a:bodyPr anchor="ctr"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martArt">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7563"/>
            <a:ext cx="9779182"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038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0"/>
            <a:ext cx="9779183" cy="1706563"/>
          </a:xfrm>
        </p:spPr>
        <p:txBody>
          <a:bodyPr anchor="b">
            <a:noAutofit/>
          </a:bodyPr>
          <a:lstStyle>
            <a:lvl1pPr>
              <a:defRPr sz="4800" b="1">
                <a:solidFill>
                  <a:schemeClr val="bg1"/>
                </a:solidFill>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1785669"/>
            <a:ext cx="9779182" cy="4278702"/>
          </a:xfrm>
        </p:spPr>
        <p:txBody>
          <a:bodyPr>
            <a:norm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18" name="Text Placeholder 17">
            <a:extLst>
              <a:ext uri="{FF2B5EF4-FFF2-40B4-BE49-F238E27FC236}">
                <a16:creationId xmlns:a16="http://schemas.microsoft.com/office/drawing/2014/main" id="{7EBCFC05-28F2-ED12-5DAE-0D1A11FE8AEF}"/>
              </a:ext>
            </a:extLst>
          </p:cNvPr>
          <p:cNvSpPr>
            <a:spLocks noGrp="1"/>
          </p:cNvSpPr>
          <p:nvPr>
            <p:ph type="body" sz="quarter" idx="13" hasCustomPrompt="1"/>
          </p:nvPr>
        </p:nvSpPr>
        <p:spPr>
          <a:xfrm>
            <a:off x="1166813" y="2023984"/>
            <a:ext cx="4664075" cy="469051"/>
          </a:xfrm>
        </p:spPr>
        <p:txBody>
          <a:bodyPr>
            <a:noAutofit/>
          </a:bodyPr>
          <a:lstStyle>
            <a:lvl1pPr marL="0" indent="0">
              <a:buFont typeface="Arial" panose="020B0604020202020204" pitchFamily="34" charset="0"/>
              <a:buNone/>
              <a:defRPr sz="2800" b="0">
                <a:latin typeface="+mj-lt"/>
              </a:defRPr>
            </a:lvl1pPr>
          </a:lstStyle>
          <a:p>
            <a:pPr lvl="0"/>
            <a:r>
              <a:rPr lang="en-US" dirty="0"/>
              <a:t>Click to add text</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528203"/>
            <a:ext cx="4663440" cy="2828613"/>
          </a:xfrm>
        </p:spPr>
        <p:txBody>
          <a:bodyPr>
            <a:norm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7">
            <a:extLst>
              <a:ext uri="{FF2B5EF4-FFF2-40B4-BE49-F238E27FC236}">
                <a16:creationId xmlns:a16="http://schemas.microsoft.com/office/drawing/2014/main" id="{1487DE67-2E54-8713-8739-360433587047}"/>
              </a:ext>
            </a:extLst>
          </p:cNvPr>
          <p:cNvSpPr>
            <a:spLocks noGrp="1"/>
          </p:cNvSpPr>
          <p:nvPr>
            <p:ph type="body" sz="quarter" idx="14" hasCustomPrompt="1"/>
          </p:nvPr>
        </p:nvSpPr>
        <p:spPr>
          <a:xfrm>
            <a:off x="6283235" y="2023984"/>
            <a:ext cx="4664075" cy="469051"/>
          </a:xfrm>
        </p:spPr>
        <p:txBody>
          <a:bodyPr>
            <a:noAutofit/>
          </a:bodyPr>
          <a:lstStyle>
            <a:lvl1pPr marL="0" indent="0">
              <a:buFont typeface="Arial" panose="020B0604020202020204" pitchFamily="34" charset="0"/>
              <a:buNone/>
              <a:defRPr sz="2800" b="0">
                <a:latin typeface="+mj-lt"/>
              </a:defRPr>
            </a:lvl1pPr>
          </a:lstStyle>
          <a:p>
            <a:pPr lvl="0"/>
            <a:r>
              <a:rPr lang="en-US" dirty="0"/>
              <a:t>Click to add text</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528203"/>
            <a:ext cx="4663440" cy="2828613"/>
          </a:xfrm>
        </p:spPr>
        <p:txBody>
          <a:bodyPr>
            <a:norm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lumn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val="1"/>
              </a:ext>
            </a:extLst>
          </p:cNvPr>
          <p:cNvGrpSpPr/>
          <p:nvPr userDrawn="1"/>
        </p:nvGrpSpPr>
        <p:grpSpPr>
          <a:xfrm>
            <a:off x="-2364" y="0"/>
            <a:ext cx="12194364" cy="68580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381000"/>
            <a:ext cx="9779183" cy="1325563"/>
          </a:xfrm>
        </p:spPr>
        <p:txBody>
          <a:bodyPr anchor="b">
            <a:noAutofit/>
          </a:bodyPr>
          <a:lstStyle>
            <a:lvl1pPr>
              <a:defRPr sz="4800" b="1">
                <a:latin typeface="+mj-lt"/>
              </a:defRPr>
            </a:lvl1pPr>
          </a:lstStyle>
          <a:p>
            <a:r>
              <a:rPr lang="en-US" dirty="0"/>
              <a:t>Click to add title</a:t>
            </a:r>
          </a:p>
        </p:txBody>
      </p:sp>
      <p:sp>
        <p:nvSpPr>
          <p:cNvPr id="19" name="Text Placeholder 18">
            <a:extLst>
              <a:ext uri="{FF2B5EF4-FFF2-40B4-BE49-F238E27FC236}">
                <a16:creationId xmlns:a16="http://schemas.microsoft.com/office/drawing/2014/main" id="{E794B347-3274-3D51-85DF-420355004790}"/>
              </a:ext>
            </a:extLst>
          </p:cNvPr>
          <p:cNvSpPr>
            <a:spLocks noGrp="1"/>
          </p:cNvSpPr>
          <p:nvPr>
            <p:ph type="body" sz="quarter" idx="14" hasCustomPrompt="1"/>
          </p:nvPr>
        </p:nvSpPr>
        <p:spPr>
          <a:xfrm>
            <a:off x="1166813" y="2020329"/>
            <a:ext cx="3219450" cy="468933"/>
          </a:xfrm>
        </p:spPr>
        <p:txBody>
          <a:bodyPr>
            <a:noAutofit/>
          </a:bodyPr>
          <a:lstStyle>
            <a:lvl1pPr marL="0" indent="0">
              <a:buFont typeface="Arial" panose="020B0604020202020204" pitchFamily="34" charset="0"/>
              <a:buNone/>
              <a:defRPr sz="28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1" y="2526318"/>
            <a:ext cx="3218688" cy="2828613"/>
          </a:xfrm>
        </p:spPr>
        <p:txBody>
          <a:bodyPr>
            <a:norm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8">
            <a:extLst>
              <a:ext uri="{FF2B5EF4-FFF2-40B4-BE49-F238E27FC236}">
                <a16:creationId xmlns:a16="http://schemas.microsoft.com/office/drawing/2014/main" id="{DAAFFF32-276A-0586-D4FD-02CA694F3152}"/>
              </a:ext>
            </a:extLst>
          </p:cNvPr>
          <p:cNvSpPr>
            <a:spLocks noGrp="1"/>
          </p:cNvSpPr>
          <p:nvPr>
            <p:ph type="body" sz="quarter" idx="15" hasCustomPrompt="1"/>
          </p:nvPr>
        </p:nvSpPr>
        <p:spPr>
          <a:xfrm>
            <a:off x="4683787" y="2020329"/>
            <a:ext cx="3173279" cy="468933"/>
          </a:xfrm>
        </p:spPr>
        <p:txBody>
          <a:bodyPr>
            <a:noAutofit/>
          </a:bodyPr>
          <a:lstStyle>
            <a:lvl1pPr marL="0" indent="0">
              <a:buFont typeface="Arial" panose="020B0604020202020204" pitchFamily="34" charset="0"/>
              <a:buNone/>
              <a:defRPr sz="28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4683787" y="2526318"/>
            <a:ext cx="3173279" cy="2828613"/>
          </a:xfrm>
        </p:spPr>
        <p:txBody>
          <a:bodyPr>
            <a:norm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a:extLst>
              <a:ext uri="{FF2B5EF4-FFF2-40B4-BE49-F238E27FC236}">
                <a16:creationId xmlns:a16="http://schemas.microsoft.com/office/drawing/2014/main" id="{FDD55F25-7BEF-26A6-157A-97540EC739C2}"/>
              </a:ext>
            </a:extLst>
          </p:cNvPr>
          <p:cNvSpPr>
            <a:spLocks noGrp="1"/>
          </p:cNvSpPr>
          <p:nvPr>
            <p:ph type="body" sz="quarter" idx="16" hasCustomPrompt="1"/>
          </p:nvPr>
        </p:nvSpPr>
        <p:spPr>
          <a:xfrm>
            <a:off x="8200082" y="2018581"/>
            <a:ext cx="3173279" cy="468933"/>
          </a:xfrm>
        </p:spPr>
        <p:txBody>
          <a:bodyPr>
            <a:noAutofit/>
          </a:bodyPr>
          <a:lstStyle>
            <a:lvl1pPr marL="0" indent="0">
              <a:buFont typeface="Arial" panose="020B0604020202020204" pitchFamily="34" charset="0"/>
              <a:buNone/>
              <a:defRPr sz="28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hasCustomPrompt="1"/>
          </p:nvPr>
        </p:nvSpPr>
        <p:spPr>
          <a:xfrm>
            <a:off x="8200082" y="2526318"/>
            <a:ext cx="3173279" cy="2828613"/>
          </a:xfrm>
        </p:spPr>
        <p:txBody>
          <a:bodyPr>
            <a:norm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57414"/>
          </a:xfrm>
        </p:spPr>
        <p:txBody>
          <a:bodyPr anchor="b">
            <a:noAutofit/>
          </a:bodyPr>
          <a:lstStyle>
            <a:lvl1pPr algn="l">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Tree>
    <p:extLst>
      <p:ext uri="{BB962C8B-B14F-4D97-AF65-F5344CB8AC3E}">
        <p14:creationId xmlns:p14="http://schemas.microsoft.com/office/powerpoint/2010/main" val="25447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10/19/2023</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05640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hasCustomPrompt="1"/>
          </p:nvPr>
        </p:nvSpPr>
        <p:spPr>
          <a:xfrm>
            <a:off x="1167492" y="2653167"/>
            <a:ext cx="9779183" cy="3436483"/>
          </a:xfrm>
        </p:spPr>
        <p:txBody>
          <a:bodyPr>
            <a:norm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anchor="b">
            <a:noAutofit/>
          </a:bodyPr>
          <a:lstStyle>
            <a:lvl1pPr algn="l">
              <a:defRPr sz="60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71EB95-DE30-3F1F-F9EC-DA4858055C1F}"/>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2424826" y="1071418"/>
            <a:ext cx="7342348" cy="3423380"/>
          </a:xfrm>
        </p:spPr>
        <p:txBody>
          <a:bodyPr anchor="b" anchorCtr="0">
            <a:noAutofit/>
          </a:bodyPr>
          <a:lstStyle>
            <a:lvl1pPr algn="ctr">
              <a:lnSpc>
                <a:spcPct val="100000"/>
              </a:lnSpc>
              <a:defRPr sz="4400">
                <a:solidFill>
                  <a:schemeClr val="bg1"/>
                </a:solidFill>
                <a:latin typeface="+mj-lt"/>
              </a:defRPr>
            </a:lvl1pPr>
          </a:lstStyle>
          <a:p>
            <a:r>
              <a:rPr lang="en-US" dirty="0"/>
              <a:t>Click to add title</a:t>
            </a:r>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1022837" y="1071418"/>
            <a:ext cx="1364297" cy="1740788"/>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9819153" y="3295278"/>
            <a:ext cx="1364297" cy="1690799"/>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hasCustomPrompt="1"/>
          </p:nvPr>
        </p:nvSpPr>
        <p:spPr>
          <a:xfrm>
            <a:off x="6222389" y="4599720"/>
            <a:ext cx="3511550" cy="853643"/>
          </a:xfrm>
        </p:spPr>
        <p:txBody>
          <a:bodyPr>
            <a:norm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 uri="{C183D7F6-B498-43B3-948B-1728B52AA6E4}">
                <adec:decorative xmlns:adec="http://schemas.microsoft.com/office/drawing/2017/decorative" val="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9F76E36-451C-4A7D-4E26-8AB78D34D37A}"/>
              </a:ext>
              <a:ext uri="{C183D7F6-B498-43B3-948B-1728B52AA6E4}">
                <adec:decorative xmlns:adec="http://schemas.microsoft.com/office/drawing/2017/decorative" val="1"/>
              </a:ext>
            </a:extLst>
          </p:cNvPr>
          <p:cNvGrpSpPr/>
          <p:nvPr userDrawn="1"/>
        </p:nvGrpSpPr>
        <p:grpSpPr>
          <a:xfrm>
            <a:off x="9857012" y="-1664"/>
            <a:ext cx="2334989" cy="6859664"/>
            <a:chOff x="9857012" y="-1664"/>
            <a:chExt cx="2334989" cy="6859664"/>
          </a:xfrm>
        </p:grpSpPr>
        <p:sp>
          <p:nvSpPr>
            <p:cNvPr id="19" name="Freeform 18">
              <a:extLst>
                <a:ext uri="{FF2B5EF4-FFF2-40B4-BE49-F238E27FC236}">
                  <a16:creationId xmlns:a16="http://schemas.microsoft.com/office/drawing/2014/main" id="{AAB3BC7E-B34F-EF47-B125-1574C5484E22}"/>
                </a:ext>
                <a:ext uri="{C183D7F6-B498-43B3-948B-1728B52AA6E4}">
                  <adec:decorative xmlns:adec="http://schemas.microsoft.com/office/drawing/2017/decorative" val="1"/>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 uri="{C183D7F6-B498-43B3-948B-1728B52AA6E4}">
                  <adec:decorative xmlns:adec="http://schemas.microsoft.com/office/drawing/2017/decorative" val="1"/>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 uri="{C183D7F6-B498-43B3-948B-1728B52AA6E4}">
                  <adec:decorative xmlns:adec="http://schemas.microsoft.com/office/drawing/2017/decorative" val="1"/>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 uri="{C183D7F6-B498-43B3-948B-1728B52AA6E4}">
                  <adec:decorative xmlns:adec="http://schemas.microsoft.com/office/drawing/2017/decorative" val="1"/>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 uri="{C183D7F6-B498-43B3-948B-1728B52AA6E4}">
                  <adec:decorative xmlns:adec="http://schemas.microsoft.com/office/drawing/2017/decorative" val="1"/>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 uri="{C183D7F6-B498-43B3-948B-1728B52AA6E4}">
                  <adec:decorative xmlns:adec="http://schemas.microsoft.com/office/drawing/2017/decorative" val="1"/>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 uri="{C183D7F6-B498-43B3-948B-1728B52AA6E4}">
                  <adec:decorative xmlns:adec="http://schemas.microsoft.com/office/drawing/2017/decorative" val="1"/>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itle 1">
            <a:extLst>
              <a:ext uri="{FF2B5EF4-FFF2-40B4-BE49-F238E27FC236}">
                <a16:creationId xmlns:a16="http://schemas.microsoft.com/office/drawing/2014/main" id="{1E40CEAF-B1BB-174E-A798-3BA60D9C0458}"/>
              </a:ext>
            </a:extLst>
          </p:cNvPr>
          <p:cNvSpPr>
            <a:spLocks noGrp="1"/>
          </p:cNvSpPr>
          <p:nvPr>
            <p:ph type="title" hasCustomPrompt="1"/>
          </p:nvPr>
        </p:nvSpPr>
        <p:spPr>
          <a:xfrm>
            <a:off x="750430" y="136526"/>
            <a:ext cx="8401624" cy="1570038"/>
          </a:xfrm>
        </p:spPr>
        <p:txBody>
          <a:bodyPr lIns="0" anchor="b">
            <a:noAutofit/>
          </a:bodyPr>
          <a:lstStyle>
            <a:lvl1pPr>
              <a:defRPr sz="4800" b="1">
                <a:latin typeface="+mj-lt"/>
              </a:defRPr>
            </a:lvl1pPr>
          </a:lstStyle>
          <a:p>
            <a:r>
              <a:rPr lang="en-US" dirty="0"/>
              <a:t>Click to add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hasCustomPrompt="1"/>
          </p:nvPr>
        </p:nvSpPr>
        <p:spPr>
          <a:xfrm>
            <a:off x="750429" y="2227758"/>
            <a:ext cx="1200374" cy="1201242"/>
          </a:xfrm>
        </p:spPr>
        <p:txBody>
          <a:bodyPr>
            <a:noAutofit/>
          </a:bodyPr>
          <a:lstStyle>
            <a:lvl1pPr marL="0" indent="0" algn="ctr">
              <a:buNone/>
              <a:defRPr sz="1200">
                <a:solidFill>
                  <a:schemeClr val="tx1"/>
                </a:solidFill>
                <a:latin typeface="+mn-lt"/>
              </a:defRPr>
            </a:lvl1pPr>
          </a:lstStyle>
          <a:p>
            <a:r>
              <a:rPr lang="en-US" dirty="0"/>
              <a:t>Click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227758"/>
            <a:ext cx="2281237" cy="546304"/>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5"/>
            <a:ext cx="2281237" cy="621189"/>
          </a:xfrm>
        </p:spPr>
        <p:txBody>
          <a:bodyPr lIns="0" tIns="0" rIns="0" bIns="0">
            <a:norm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hasCustomPrompt="1"/>
          </p:nvPr>
        </p:nvSpPr>
        <p:spPr>
          <a:xfrm>
            <a:off x="5495813" y="2227758"/>
            <a:ext cx="1200374" cy="1201242"/>
          </a:xfrm>
        </p:spPr>
        <p:txBody>
          <a:bodyPr>
            <a:noAutofit/>
          </a:bodyPr>
          <a:lstStyle>
            <a:lvl1pPr marL="0" indent="0" algn="ctr">
              <a:buNone/>
              <a:defRPr sz="1200">
                <a:solidFill>
                  <a:schemeClr val="tx1"/>
                </a:solidFill>
                <a:latin typeface="+mn-lt"/>
              </a:defRPr>
            </a:lvl1pPr>
          </a:lstStyle>
          <a:p>
            <a:r>
              <a:rPr lang="en-US" dirty="0"/>
              <a:t>Click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223923"/>
            <a:ext cx="2281237" cy="546304"/>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0"/>
            <a:ext cx="2281237" cy="621189"/>
          </a:xfrm>
        </p:spPr>
        <p:txBody>
          <a:bodyPr lIns="0" tIns="0" rIns="0" bIns="0">
            <a:norm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hasCustomPrompt="1"/>
          </p:nvPr>
        </p:nvSpPr>
        <p:spPr>
          <a:xfrm>
            <a:off x="750429" y="4254273"/>
            <a:ext cx="1200374" cy="1201242"/>
          </a:xfrm>
        </p:spPr>
        <p:txBody>
          <a:bodyPr>
            <a:noAutofit/>
          </a:bodyPr>
          <a:lstStyle>
            <a:lvl1pPr marL="0" indent="0" algn="ctr">
              <a:buNone/>
              <a:defRPr sz="1200">
                <a:solidFill>
                  <a:schemeClr val="tx1"/>
                </a:solidFill>
                <a:latin typeface="+mn-lt"/>
              </a:defRPr>
            </a:lvl1pPr>
          </a:lstStyle>
          <a:p>
            <a:r>
              <a:rPr lang="en-US" dirty="0"/>
              <a:t>Click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300151"/>
            <a:ext cx="2281237" cy="546304"/>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8"/>
            <a:ext cx="2281237" cy="571477"/>
          </a:xfrm>
        </p:spPr>
        <p:txBody>
          <a:bodyPr lIns="0" tIns="0" rIns="0" bIns="0">
            <a:norm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hasCustomPrompt="1"/>
          </p:nvPr>
        </p:nvSpPr>
        <p:spPr>
          <a:xfrm>
            <a:off x="5495813" y="4254273"/>
            <a:ext cx="1200374" cy="1201242"/>
          </a:xfrm>
        </p:spPr>
        <p:txBody>
          <a:bodyPr>
            <a:noAutofit/>
          </a:bodyPr>
          <a:lstStyle>
            <a:lvl1pPr marL="0" indent="0" algn="ctr">
              <a:buNone/>
              <a:defRPr sz="1200">
                <a:solidFill>
                  <a:schemeClr val="tx1"/>
                </a:solidFill>
                <a:latin typeface="+mn-lt"/>
              </a:defRPr>
            </a:lvl1pPr>
          </a:lstStyle>
          <a:p>
            <a:r>
              <a:rPr lang="en-US" dirty="0"/>
              <a:t>Click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300151"/>
            <a:ext cx="2281237" cy="546304"/>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8"/>
            <a:ext cx="2281237" cy="571477"/>
          </a:xfrm>
        </p:spPr>
        <p:txBody>
          <a:bodyPr lIns="0" tIns="0" rIns="0" bIns="0">
            <a:norm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r>
              <a:rPr lang="en-US" dirty="0"/>
              <a:t>9/8/20XX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hasCustomPrompt="1"/>
          </p:nvPr>
        </p:nvSpPr>
        <p:spPr>
          <a:xfrm>
            <a:off x="750430" y="71021"/>
            <a:ext cx="10678142" cy="1635542"/>
          </a:xfrm>
        </p:spPr>
        <p:txBody>
          <a:bodyPr lIns="0" anchor="b">
            <a:noAutofit/>
          </a:bodyPr>
          <a:lstStyle>
            <a:lvl1pPr>
              <a:defRPr sz="4800" b="1">
                <a:latin typeface="+mj-lt"/>
              </a:defRPr>
            </a:lvl1pPr>
          </a:lstStyle>
          <a:p>
            <a:r>
              <a:rPr lang="en-US" dirty="0"/>
              <a:t>Click to add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hasCustomPrompt="1"/>
          </p:nvPr>
        </p:nvSpPr>
        <p:spPr>
          <a:xfrm>
            <a:off x="750429" y="2068734"/>
            <a:ext cx="904987" cy="905641"/>
          </a:xfrm>
        </p:spPr>
        <p:txBody>
          <a:bodyPr lIns="0" rIns="0">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hasCustomPrompt="1"/>
          </p:nvPr>
        </p:nvSpPr>
        <p:spPr>
          <a:xfrm>
            <a:off x="3549397" y="2068734"/>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hasCustomPrompt="1"/>
          </p:nvPr>
        </p:nvSpPr>
        <p:spPr>
          <a:xfrm>
            <a:off x="6348367" y="2068734"/>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hasCustomPrompt="1"/>
          </p:nvPr>
        </p:nvSpPr>
        <p:spPr>
          <a:xfrm>
            <a:off x="9147335" y="2068734"/>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hasCustomPrompt="1"/>
          </p:nvPr>
        </p:nvSpPr>
        <p:spPr>
          <a:xfrm>
            <a:off x="750429" y="4118551"/>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hasCustomPrompt="1"/>
          </p:nvPr>
        </p:nvSpPr>
        <p:spPr>
          <a:xfrm>
            <a:off x="3549397" y="4118551"/>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hasCustomPrompt="1"/>
          </p:nvPr>
        </p:nvSpPr>
        <p:spPr>
          <a:xfrm>
            <a:off x="6348367" y="4118551"/>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hasCustomPrompt="1"/>
          </p:nvPr>
        </p:nvSpPr>
        <p:spPr>
          <a:xfrm>
            <a:off x="9147335" y="4118551"/>
            <a:ext cx="904987" cy="905641"/>
          </a:xfrm>
        </p:spPr>
        <p:txBody>
          <a:bodyPr>
            <a:noAutofit/>
          </a:bodyPr>
          <a:lstStyle>
            <a:lvl1pPr marL="0" indent="0" algn="ctr">
              <a:lnSpc>
                <a:spcPct val="90000"/>
              </a:lnSpc>
              <a:spcBef>
                <a:spcPts val="0"/>
              </a:spcBef>
              <a:buFont typeface="Arial" panose="020B0604020202020204" pitchFamily="34" charset="0"/>
              <a:buNone/>
              <a:defRPr sz="1100">
                <a:solidFill>
                  <a:schemeClr val="tx1"/>
                </a:solidFill>
              </a:defRPr>
            </a:lvl1pPr>
          </a:lstStyle>
          <a:p>
            <a:r>
              <a:rPr lang="en-US" dirty="0"/>
              <a:t>Click to add picture</a:t>
            </a:r>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663665"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Click to add text</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663665"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Click to add text</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r>
              <a:rPr lang="en-US" dirty="0"/>
              <a:t>9/8/20XX</a:t>
            </a:r>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7" r:id="rId10"/>
    <p:sldLayoutId id="2147483663" r:id="rId11"/>
    <p:sldLayoutId id="2147483664" r:id="rId12"/>
    <p:sldLayoutId id="2147483665" r:id="rId13"/>
    <p:sldLayoutId id="2147483666" r:id="rId14"/>
    <p:sldLayoutId id="2147483668"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offer.connectedsolutions.pwc.com/iot-solutions/?utm_medium=ADV-SEM&amp;utm_source=GOOG&amp;utm_offer=EBOOK&amp;utm_campaign=US_Operational_Improvement_US_2409_CS_IoT_Solutions_EBOOK_ADV-SEM&amp;cid=70169000002KbfQAAS&amp;utm_content=&amp;gclid=CjwKCAjwp8OpBhAFEiwAG7NaEh3zi9LWbNSKCehlI1X_G1gxlyGmdBdsOYDGlpNBy0_2wjeLA2XSBRoCPx8QAvD_BwE" TargetMode="External"/><Relationship Id="rId2" Type="http://schemas.openxmlformats.org/officeDocument/2006/relationships/hyperlink" Target="https://devryu.instructure.com/courses/97748/pages/module-7-final-course-project-due-by-end-of-week-8?module_item_id=12673320" TargetMode="External"/><Relationship Id="rId1" Type="http://schemas.openxmlformats.org/officeDocument/2006/relationships/slideLayout" Target="../slideLayouts/slideLayout3.xml"/><Relationship Id="rId4" Type="http://schemas.openxmlformats.org/officeDocument/2006/relationships/hyperlink" Target="https://www.igi-global.com/dictionary/digital-distractions-note-taking-and-student-learning/93764#:~:text=An%20electronic%20device%20that%20can,mobile%20phones%2C%20and%20tablet%20computer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277050"/>
          </a:xfrm>
        </p:spPr>
        <p:txBody>
          <a:bodyPr/>
          <a:lstStyle/>
          <a:p>
            <a:r>
              <a:rPr lang="en-US" dirty="0"/>
              <a:t>Exploring the World of Digital Devices: CEIS 114 </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167493" y="3575404"/>
            <a:ext cx="9857014" cy="621603"/>
          </a:xfrm>
        </p:spPr>
        <p:txBody>
          <a:bodyPr/>
          <a:lstStyle/>
          <a:p>
            <a:r>
              <a:rPr lang="en-US" dirty="0"/>
              <a:t>Sukhmeen Grewal</a:t>
            </a:r>
          </a:p>
        </p:txBody>
      </p:sp>
    </p:spTree>
    <p:extLst>
      <p:ext uri="{BB962C8B-B14F-4D97-AF65-F5344CB8AC3E}">
        <p14:creationId xmlns:p14="http://schemas.microsoft.com/office/powerpoint/2010/main" val="22593088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Code in Arduino IDE</a:t>
            </a:r>
          </a:p>
        </p:txBody>
      </p:sp>
      <p:pic>
        <p:nvPicPr>
          <p:cNvPr id="5" name="Picture Placeholder 4">
            <a:extLst>
              <a:ext uri="{FF2B5EF4-FFF2-40B4-BE49-F238E27FC236}">
                <a16:creationId xmlns:a16="http://schemas.microsoft.com/office/drawing/2014/main" id="{AFEDE0DA-E3C0-9891-4B11-B9701B4463D4}"/>
              </a:ext>
            </a:extLst>
          </p:cNvPr>
          <p:cNvPicPr>
            <a:picLocks noGrp="1" noChangeAspect="1"/>
          </p:cNvPicPr>
          <p:nvPr>
            <p:ph type="pic" idx="1"/>
          </p:nvPr>
        </p:nvPicPr>
        <p:blipFill>
          <a:blip r:embed="rId2"/>
          <a:srcRect t="7787" b="7787"/>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Code for one traffic light </a:t>
            </a:r>
          </a:p>
        </p:txBody>
      </p:sp>
    </p:spTree>
    <p:extLst>
      <p:ext uri="{BB962C8B-B14F-4D97-AF65-F5344CB8AC3E}">
        <p14:creationId xmlns:p14="http://schemas.microsoft.com/office/powerpoint/2010/main" val="335276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9F6E-3E48-5D0F-5F07-A0F5AA06F999}"/>
              </a:ext>
            </a:extLst>
          </p:cNvPr>
          <p:cNvSpPr>
            <a:spLocks noGrp="1"/>
          </p:cNvSpPr>
          <p:nvPr>
            <p:ph type="title"/>
          </p:nvPr>
        </p:nvSpPr>
        <p:spPr/>
        <p:txBody>
          <a:bodyPr/>
          <a:lstStyle/>
          <a:p>
            <a:r>
              <a:rPr lang="en-US" dirty="0"/>
              <a:t>Digital foundations 2</a:t>
            </a:r>
          </a:p>
        </p:txBody>
      </p:sp>
      <p:sp>
        <p:nvSpPr>
          <p:cNvPr id="3" name="Text Placeholder 2">
            <a:extLst>
              <a:ext uri="{FF2B5EF4-FFF2-40B4-BE49-F238E27FC236}">
                <a16:creationId xmlns:a16="http://schemas.microsoft.com/office/drawing/2014/main" id="{5C02BC10-5301-C1CE-39B4-9E182D73E8F7}"/>
              </a:ext>
            </a:extLst>
          </p:cNvPr>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Exploring the theory and practical implementation of state machines, a fundamental concept in digital systems.</a:t>
            </a:r>
          </a:p>
          <a:p>
            <a:pPr marL="342900" indent="-342900">
              <a:buFont typeface="Arial" panose="020B0604020202020204" pitchFamily="34" charset="0"/>
              <a:buChar char="•"/>
            </a:pPr>
            <a:r>
              <a:rPr lang="en-US" dirty="0"/>
              <a:t>Diving into the world of digital integrated circuits and learning about microcontrollers, microprocessors, and field-programmable gate arrays (FPGAs).</a:t>
            </a:r>
          </a:p>
          <a:p>
            <a:pPr marL="342900" indent="-342900">
              <a:buFont typeface="Arial" panose="020B0604020202020204" pitchFamily="34" charset="0"/>
              <a:buChar char="•"/>
            </a:pPr>
            <a:r>
              <a:rPr lang="en-US" dirty="0"/>
              <a:t>Uncovering the realm of embedded systems, understanding their role in various applications, and how they impact our daily lives.</a:t>
            </a:r>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C1156586-F849-DADF-C0F3-B86AD39E6422}"/>
              </a:ext>
            </a:extLst>
          </p:cNvPr>
          <p:cNvSpPr>
            <a:spLocks noGrp="1"/>
          </p:cNvSpPr>
          <p:nvPr>
            <p:ph type="sldNum" sz="quarter" idx="12"/>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3655827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Circuit with working LEDs</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Connect the ESP32 Board to your computer and verify if it's recognized by the Arduino IDE. </a:t>
            </a:r>
          </a:p>
          <a:p>
            <a:pPr marL="285750" indent="-285750">
              <a:buFont typeface="Arial" panose="020B0604020202020204" pitchFamily="34" charset="0"/>
              <a:buChar char="•"/>
            </a:pPr>
            <a:r>
              <a:rPr lang="en-US" dirty="0"/>
              <a:t>Insert the three LEDs (Red, Yellow, Green) into the breadboard</a:t>
            </a:r>
          </a:p>
          <a:p>
            <a:pPr marL="285750" indent="-285750">
              <a:buFont typeface="Arial" panose="020B0604020202020204" pitchFamily="34" charset="0"/>
              <a:buChar char="•"/>
            </a:pPr>
            <a:r>
              <a:rPr lang="en-US" dirty="0"/>
              <a:t>Connect wires </a:t>
            </a:r>
          </a:p>
          <a:p>
            <a:pPr marL="285750" indent="-285750">
              <a:buFont typeface="Arial" panose="020B0604020202020204" pitchFamily="34" charset="0"/>
              <a:buChar char="•"/>
            </a:pPr>
            <a:r>
              <a:rPr lang="en-US" dirty="0"/>
              <a:t>Open the Arduino IDE and load the code</a:t>
            </a:r>
          </a:p>
        </p:txBody>
      </p:sp>
      <p:pic>
        <p:nvPicPr>
          <p:cNvPr id="18" name="Picture Placeholder 17" descr="A circuit board with wires and lights&#10;&#10;Description automatically generated">
            <a:extLst>
              <a:ext uri="{FF2B5EF4-FFF2-40B4-BE49-F238E27FC236}">
                <a16:creationId xmlns:a16="http://schemas.microsoft.com/office/drawing/2014/main" id="{E4A182FD-3380-6212-F57B-45BF4F08403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216" b="6216"/>
          <a:stretch>
            <a:fillRect/>
          </a:stretch>
        </p:blipFill>
        <p:spPr>
          <a:xfrm>
            <a:off x="4655394" y="342900"/>
            <a:ext cx="7663130" cy="6172200"/>
          </a:xfrm>
        </p:spPr>
      </p:pic>
    </p:spTree>
    <p:extLst>
      <p:ext uri="{BB962C8B-B14F-4D97-AF65-F5344CB8AC3E}">
        <p14:creationId xmlns:p14="http://schemas.microsoft.com/office/powerpoint/2010/main" val="535424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Code for Two Traffic Lights </a:t>
            </a:r>
          </a:p>
        </p:txBody>
      </p:sp>
      <p:pic>
        <p:nvPicPr>
          <p:cNvPr id="10" name="Picture Placeholder 9">
            <a:extLst>
              <a:ext uri="{FF2B5EF4-FFF2-40B4-BE49-F238E27FC236}">
                <a16:creationId xmlns:a16="http://schemas.microsoft.com/office/drawing/2014/main" id="{798F3D76-6DA8-F11A-B607-47CDEFE83252}"/>
              </a:ext>
            </a:extLst>
          </p:cNvPr>
          <p:cNvPicPr>
            <a:picLocks noGrp="1" noChangeAspect="1"/>
          </p:cNvPicPr>
          <p:nvPr>
            <p:ph type="pic" idx="1"/>
          </p:nvPr>
        </p:nvPicPr>
        <p:blipFill>
          <a:blip r:embed="rId2"/>
          <a:srcRect t="338" b="338"/>
          <a:stretch/>
        </p:blipFill>
        <p:spPr>
          <a:xfrm>
            <a:off x="4967784" y="987425"/>
            <a:ext cx="6387603" cy="4873625"/>
          </a:xfrm>
        </p:spPr>
      </p:pic>
    </p:spTree>
    <p:extLst>
      <p:ext uri="{BB962C8B-B14F-4D97-AF65-F5344CB8AC3E}">
        <p14:creationId xmlns:p14="http://schemas.microsoft.com/office/powerpoint/2010/main" val="1463766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1B95-FCBC-D465-D3EA-0BE8F24D1BCA}"/>
              </a:ext>
            </a:extLst>
          </p:cNvPr>
          <p:cNvSpPr>
            <a:spLocks noGrp="1"/>
          </p:cNvSpPr>
          <p:nvPr>
            <p:ph type="title"/>
          </p:nvPr>
        </p:nvSpPr>
        <p:spPr/>
        <p:txBody>
          <a:bodyPr/>
          <a:lstStyle/>
          <a:p>
            <a:r>
              <a:rPr lang="en-US" dirty="0"/>
              <a:t>System Integration 1 </a:t>
            </a:r>
          </a:p>
        </p:txBody>
      </p:sp>
      <p:sp>
        <p:nvSpPr>
          <p:cNvPr id="3" name="Text Placeholder 2">
            <a:extLst>
              <a:ext uri="{FF2B5EF4-FFF2-40B4-BE49-F238E27FC236}">
                <a16:creationId xmlns:a16="http://schemas.microsoft.com/office/drawing/2014/main" id="{8854B7A5-F856-C736-B194-D80F3A32F672}"/>
              </a:ext>
            </a:extLst>
          </p:cNvPr>
          <p:cNvSpPr>
            <a:spLocks noGrp="1"/>
          </p:cNvSpPr>
          <p:nvPr>
            <p:ph type="body" idx="1"/>
          </p:nvPr>
        </p:nvSpPr>
        <p:spPr/>
        <p:txBody>
          <a:bodyPr>
            <a:normAutofit fontScale="92500"/>
          </a:bodyPr>
          <a:lstStyle/>
          <a:p>
            <a:r>
              <a:rPr lang="en-US" dirty="0"/>
              <a:t>System Integration is a crucial phase where various components, both hardware and software, are brought together to work harmoniously as a complete system.</a:t>
            </a:r>
          </a:p>
          <a:p>
            <a:pPr marL="342900" indent="-342900">
              <a:buFont typeface="Arial" panose="020B0604020202020204" pitchFamily="34" charset="0"/>
              <a:buChar char="•"/>
            </a:pPr>
            <a:r>
              <a:rPr lang="en-US" dirty="0"/>
              <a:t>Component Identification</a:t>
            </a:r>
          </a:p>
          <a:p>
            <a:pPr marL="342900" indent="-342900">
              <a:buFont typeface="Arial" panose="020B0604020202020204" pitchFamily="34" charset="0"/>
              <a:buChar char="•"/>
            </a:pPr>
            <a:r>
              <a:rPr lang="en-US" dirty="0"/>
              <a:t> Hardware Connection</a:t>
            </a:r>
          </a:p>
          <a:p>
            <a:pPr marL="342900" indent="-342900">
              <a:buFont typeface="Arial" panose="020B0604020202020204" pitchFamily="34" charset="0"/>
              <a:buChar char="•"/>
            </a:pPr>
            <a:r>
              <a:rPr lang="en-US" dirty="0"/>
              <a:t>Compatibility Assurance</a:t>
            </a:r>
          </a:p>
        </p:txBody>
      </p:sp>
      <p:sp>
        <p:nvSpPr>
          <p:cNvPr id="6" name="Slide Number Placeholder 5">
            <a:extLst>
              <a:ext uri="{FF2B5EF4-FFF2-40B4-BE49-F238E27FC236}">
                <a16:creationId xmlns:a16="http://schemas.microsoft.com/office/drawing/2014/main" id="{191265F0-AAFB-D27B-4200-D3401A8B11FD}"/>
              </a:ext>
            </a:extLst>
          </p:cNvPr>
          <p:cNvSpPr>
            <a:spLocks noGrp="1"/>
          </p:cNvSpPr>
          <p:nvPr>
            <p:ph type="sldNum" sz="quarter" idx="12"/>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4076255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Picture of circuit with working LEDs</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b="1" dirty="0"/>
              <a:t>Multiple Traffic Lights with Crosswalk Button</a:t>
            </a:r>
          </a:p>
          <a:p>
            <a:r>
              <a:rPr lang="en-US" dirty="0"/>
              <a:t>Assemble the circuit &amp; connect all the wires</a:t>
            </a:r>
          </a:p>
        </p:txBody>
      </p:sp>
      <p:pic>
        <p:nvPicPr>
          <p:cNvPr id="26" name="Picture Placeholder 25" descr="A circuit board with wires and lights&#10;&#10;Description automatically generated">
            <a:extLst>
              <a:ext uri="{FF2B5EF4-FFF2-40B4-BE49-F238E27FC236}">
                <a16:creationId xmlns:a16="http://schemas.microsoft.com/office/drawing/2014/main" id="{A1F538FA-83D9-565A-8B64-9A3FE19EA5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696" b="15696"/>
          <a:stretch>
            <a:fillRect/>
          </a:stretch>
        </p:blipFill>
        <p:spPr>
          <a:xfrm>
            <a:off x="4587680" y="2117334"/>
            <a:ext cx="7450522" cy="3691719"/>
          </a:xfrm>
        </p:spPr>
      </p:pic>
    </p:spTree>
    <p:extLst>
      <p:ext uri="{BB962C8B-B14F-4D97-AF65-F5344CB8AC3E}">
        <p14:creationId xmlns:p14="http://schemas.microsoft.com/office/powerpoint/2010/main" val="1595913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Open the Arduino IDE and load the provided cod</a:t>
            </a:r>
          </a:p>
        </p:txBody>
      </p:sp>
      <p:pic>
        <p:nvPicPr>
          <p:cNvPr id="14" name="Picture Placeholder 13">
            <a:extLst>
              <a:ext uri="{FF2B5EF4-FFF2-40B4-BE49-F238E27FC236}">
                <a16:creationId xmlns:a16="http://schemas.microsoft.com/office/drawing/2014/main" id="{BAFB86FC-C265-3BE1-A80F-20BAEB6B974D}"/>
              </a:ext>
            </a:extLst>
          </p:cNvPr>
          <p:cNvPicPr>
            <a:picLocks noGrp="1" noChangeAspect="1"/>
          </p:cNvPicPr>
          <p:nvPr>
            <p:ph type="pic" idx="1"/>
          </p:nvPr>
        </p:nvPicPr>
        <p:blipFill>
          <a:blip r:embed="rId2"/>
          <a:srcRect t="4568" b="4568"/>
          <a:stretch/>
        </p:blipFill>
        <p:spPr>
          <a:xfrm>
            <a:off x="4772025" y="661465"/>
            <a:ext cx="6973247" cy="4873625"/>
          </a:xfrm>
        </p:spPr>
      </p:pic>
    </p:spTree>
    <p:extLst>
      <p:ext uri="{BB962C8B-B14F-4D97-AF65-F5344CB8AC3E}">
        <p14:creationId xmlns:p14="http://schemas.microsoft.com/office/powerpoint/2010/main" val="2437882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a:bodyPr>
          <a:lstStyle/>
          <a:p>
            <a:r>
              <a:rPr lang="en-US" sz="3600" dirty="0"/>
              <a:t>Serial Monitor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Run the code and observe the output in the serial monitor for real-time feedback.</a:t>
            </a:r>
          </a:p>
        </p:txBody>
      </p:sp>
      <p:pic>
        <p:nvPicPr>
          <p:cNvPr id="26" name="Picture Placeholder 25">
            <a:extLst>
              <a:ext uri="{FF2B5EF4-FFF2-40B4-BE49-F238E27FC236}">
                <a16:creationId xmlns:a16="http://schemas.microsoft.com/office/drawing/2014/main" id="{AD2B77AC-D124-6D96-9DA4-57A48572A374}"/>
              </a:ext>
            </a:extLst>
          </p:cNvPr>
          <p:cNvPicPr>
            <a:picLocks noGrp="1" noChangeAspect="1"/>
          </p:cNvPicPr>
          <p:nvPr>
            <p:ph type="pic" idx="1"/>
          </p:nvPr>
        </p:nvPicPr>
        <p:blipFill>
          <a:blip r:embed="rId2"/>
          <a:srcRect t="3500" b="3500"/>
          <a:stretch/>
        </p:blipFill>
        <p:spPr>
          <a:xfrm>
            <a:off x="4370664" y="3122207"/>
            <a:ext cx="7442942" cy="3432412"/>
          </a:xfrm>
        </p:spPr>
      </p:pic>
    </p:spTree>
    <p:extLst>
      <p:ext uri="{BB962C8B-B14F-4D97-AF65-F5344CB8AC3E}">
        <p14:creationId xmlns:p14="http://schemas.microsoft.com/office/powerpoint/2010/main" val="3015453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DEA9-7A1C-10F7-38A2-CCD520C0E99F}"/>
              </a:ext>
            </a:extLst>
          </p:cNvPr>
          <p:cNvSpPr>
            <a:spLocks noGrp="1"/>
          </p:cNvSpPr>
          <p:nvPr>
            <p:ph type="title"/>
          </p:nvPr>
        </p:nvSpPr>
        <p:spPr/>
        <p:txBody>
          <a:bodyPr/>
          <a:lstStyle/>
          <a:p>
            <a:r>
              <a:rPr lang="en-US" dirty="0"/>
              <a:t>System Integration 2 </a:t>
            </a:r>
          </a:p>
        </p:txBody>
      </p:sp>
      <p:sp>
        <p:nvSpPr>
          <p:cNvPr id="3" name="Text Placeholder 2">
            <a:extLst>
              <a:ext uri="{FF2B5EF4-FFF2-40B4-BE49-F238E27FC236}">
                <a16:creationId xmlns:a16="http://schemas.microsoft.com/office/drawing/2014/main" id="{0A9B612F-5AB7-D2CC-9A05-3FDC8FB08C38}"/>
              </a:ext>
            </a:extLst>
          </p:cNvPr>
          <p:cNvSpPr>
            <a:spLocks noGrp="1"/>
          </p:cNvSpPr>
          <p:nvPr>
            <p:ph type="body" idx="1"/>
          </p:nvPr>
        </p:nvSpPr>
        <p:spPr/>
        <p:txBody>
          <a:bodyPr>
            <a:normAutofit fontScale="85000" lnSpcReduction="10000"/>
          </a:bodyPr>
          <a:lstStyle/>
          <a:p>
            <a:pPr marL="342900" indent="-342900">
              <a:buFont typeface="Arial" panose="020B0604020202020204" pitchFamily="34" charset="0"/>
              <a:buChar char="•"/>
            </a:pPr>
            <a:r>
              <a:rPr lang="en-US" dirty="0"/>
              <a:t>Data Synchronization: Implement mechanisms for data synchronization between various components, ensuring a smooth and uninterrupted flow of information.</a:t>
            </a:r>
          </a:p>
          <a:p>
            <a:pPr marL="342900" indent="-342900">
              <a:buFont typeface="Arial" panose="020B0604020202020204" pitchFamily="34" charset="0"/>
              <a:buChar char="•"/>
            </a:pPr>
            <a:r>
              <a:rPr lang="en-US" dirty="0"/>
              <a:t>Software Interoperability: Address software compatibility, API integration, and data exchange protocols to make different software systems work harmoniously.</a:t>
            </a:r>
          </a:p>
          <a:p>
            <a:pPr marL="342900" indent="-342900">
              <a:buFont typeface="Arial" panose="020B0604020202020204" pitchFamily="34" charset="0"/>
              <a:buChar char="•"/>
            </a:pPr>
            <a:r>
              <a:rPr lang="en-US" dirty="0"/>
              <a:t>Rigorous Testing: Perform comprehensive testing, encompassing functional, performance, and security testing, to identify and resolve integration issues.</a:t>
            </a:r>
          </a:p>
        </p:txBody>
      </p:sp>
      <p:sp>
        <p:nvSpPr>
          <p:cNvPr id="6" name="Slide Number Placeholder 5">
            <a:extLst>
              <a:ext uri="{FF2B5EF4-FFF2-40B4-BE49-F238E27FC236}">
                <a16:creationId xmlns:a16="http://schemas.microsoft.com/office/drawing/2014/main" id="{3A456A95-133F-31A7-E1C0-231E9FB302F9}"/>
              </a:ext>
            </a:extLst>
          </p:cNvPr>
          <p:cNvSpPr>
            <a:spLocks noGrp="1"/>
          </p:cNvSpPr>
          <p:nvPr>
            <p:ph type="sldNum" sz="quarter" idx="12"/>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63841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979487"/>
            <a:ext cx="3932237" cy="1600200"/>
          </a:xfrm>
        </p:spPr>
        <p:txBody>
          <a:bodyPr>
            <a:normAutofit/>
          </a:bodyPr>
          <a:lstStyle/>
          <a:p>
            <a:r>
              <a:rPr lang="en-US" sz="3600" dirty="0"/>
              <a:t>Circuit with working LEDs and LCD display</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587624"/>
            <a:ext cx="3932237" cy="3281363"/>
          </a:xfrm>
        </p:spPr>
        <p:txBody>
          <a:bodyPr/>
          <a:lstStyle/>
          <a:p>
            <a:r>
              <a:rPr lang="en-US" dirty="0"/>
              <a:t>Multiple Traffic Lights with Crosswalk, buzzer, and LCD display</a:t>
            </a:r>
          </a:p>
        </p:txBody>
      </p:sp>
      <p:pic>
        <p:nvPicPr>
          <p:cNvPr id="22" name="Picture Placeholder 21">
            <a:extLst>
              <a:ext uri="{FF2B5EF4-FFF2-40B4-BE49-F238E27FC236}">
                <a16:creationId xmlns:a16="http://schemas.microsoft.com/office/drawing/2014/main" id="{82C5ED24-0B5A-5CE7-A403-CFD5198160AF}"/>
              </a:ext>
            </a:extLst>
          </p:cNvPr>
          <p:cNvPicPr>
            <a:picLocks noGrp="1" noChangeAspect="1"/>
          </p:cNvPicPr>
          <p:nvPr>
            <p:ph type="pic" idx="1"/>
          </p:nvPr>
        </p:nvPicPr>
        <p:blipFill>
          <a:blip r:embed="rId2"/>
          <a:srcRect l="16837" r="16837"/>
          <a:stretch/>
        </p:blipFill>
        <p:spPr>
          <a:xfrm rot="16200000">
            <a:off x="5505667" y="-132133"/>
            <a:ext cx="5654979" cy="7122265"/>
          </a:xfrm>
        </p:spPr>
      </p:pic>
    </p:spTree>
    <p:extLst>
      <p:ext uri="{BB962C8B-B14F-4D97-AF65-F5344CB8AC3E}">
        <p14:creationId xmlns:p14="http://schemas.microsoft.com/office/powerpoint/2010/main" val="2888051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136526"/>
            <a:ext cx="9779183" cy="1570038"/>
          </a:xfrm>
        </p:spPr>
        <p:txBody>
          <a:bodyPr/>
          <a:lstStyle/>
          <a:p>
            <a:r>
              <a:rPr lang="en-US" dirty="0"/>
              <a:t>Introduction to Digital devices </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3" y="2017467"/>
            <a:ext cx="9779182" cy="3366815"/>
          </a:xfrm>
        </p:spPr>
        <p:txBody>
          <a:bodyPr vert="horz" lIns="91440" tIns="45720" rIns="91440" bIns="45720" rtlCol="0" anchor="t">
            <a:normAutofit fontScale="77500" lnSpcReduction="20000"/>
          </a:bodyPr>
          <a:lstStyle/>
          <a:p>
            <a:pPr marL="514350" indent="-514350">
              <a:buFont typeface="Arial" panose="020B0604020202020204" pitchFamily="34" charset="0"/>
              <a:buChar char="•"/>
            </a:pPr>
            <a:r>
              <a:rPr lang="en-US" dirty="0"/>
              <a:t>In today's connected world, IoT-enabled devices have become an integral part of our daily lives, and they rely on a specific set of components to perform their functions.</a:t>
            </a:r>
          </a:p>
          <a:p>
            <a:pPr marL="514350" indent="-514350">
              <a:buFont typeface="Arial" panose="020B0604020202020204" pitchFamily="34" charset="0"/>
              <a:buChar char="•"/>
            </a:pPr>
            <a:r>
              <a:rPr lang="en-US" dirty="0"/>
              <a:t>These IoT systems are not just digital; they're a fusion of digital and physical, combining sensors, controllers, and actuators to achieve their intended purposes.</a:t>
            </a:r>
          </a:p>
          <a:p>
            <a:pPr marL="514350" indent="-514350">
              <a:buFont typeface="Arial" panose="020B0604020202020204" pitchFamily="34" charset="0"/>
              <a:buChar char="•"/>
            </a:pPr>
            <a:r>
              <a:rPr lang="en-US" dirty="0"/>
              <a:t>IoT encompasses a wide range of devices, including smart home gadgets, industrial sensors, wearable technology, and more. Each type serves specific purposes, but they all share these common elements.</a:t>
            </a:r>
          </a:p>
          <a:p>
            <a:pPr marL="514350" indent="-514350">
              <a:buFont typeface="Arial" panose="020B0604020202020204" pitchFamily="34" charset="0"/>
              <a:buChar char="•"/>
            </a:pPr>
            <a:r>
              <a:rPr lang="en-US" dirty="0"/>
              <a:t> As we embrace the IoT era, it's crucial to consider the security and privacy implications of the data collected and transmitted by these devices.</a:t>
            </a:r>
          </a:p>
          <a:p>
            <a:pPr marL="514350" indent="-5143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325608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Code in Arduino IDE</a:t>
            </a:r>
          </a:p>
        </p:txBody>
      </p:sp>
      <p:pic>
        <p:nvPicPr>
          <p:cNvPr id="5" name="Picture Placeholder 4">
            <a:extLst>
              <a:ext uri="{FF2B5EF4-FFF2-40B4-BE49-F238E27FC236}">
                <a16:creationId xmlns:a16="http://schemas.microsoft.com/office/drawing/2014/main" id="{92128590-C38E-9C37-E9B3-495471B5985D}"/>
              </a:ext>
            </a:extLst>
          </p:cNvPr>
          <p:cNvPicPr>
            <a:picLocks noGrp="1" noChangeAspect="1"/>
          </p:cNvPicPr>
          <p:nvPr>
            <p:ph type="pic" idx="1"/>
          </p:nvPr>
        </p:nvPicPr>
        <p:blipFill>
          <a:blip r:embed="rId2"/>
          <a:srcRect t="1752" b="1752"/>
          <a:stretch/>
        </p:blipFill>
        <p:spPr>
          <a:xfrm>
            <a:off x="4326657" y="457200"/>
            <a:ext cx="7694767" cy="5861050"/>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15206" y="2057400"/>
            <a:ext cx="3932237" cy="3807620"/>
          </a:xfrm>
        </p:spPr>
        <p:txBody>
          <a:bodyPr/>
          <a:lstStyle/>
          <a:p>
            <a:r>
              <a:rPr lang="en-US" dirty="0"/>
              <a:t>Install the LiquidCrystal_I2C-master Library in the Arduino IDE</a:t>
            </a:r>
          </a:p>
          <a:p>
            <a:r>
              <a:rPr lang="en-US" dirty="0"/>
              <a:t>Code for Two Traffic Lights, Crosswalk, buzzer, and LCD display</a:t>
            </a:r>
          </a:p>
        </p:txBody>
      </p:sp>
    </p:spTree>
    <p:extLst>
      <p:ext uri="{BB962C8B-B14F-4D97-AF65-F5344CB8AC3E}">
        <p14:creationId xmlns:p14="http://schemas.microsoft.com/office/powerpoint/2010/main" val="3322490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a:bodyPr>
          <a:lstStyle/>
          <a:p>
            <a:r>
              <a:rPr lang="en-US" sz="3600" dirty="0"/>
              <a:t>Serial Monitor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Observe the output displayed on the LCD Panel and listen for the buzzer's </a:t>
            </a:r>
            <a:r>
              <a:rPr lang="en-US" dirty="0" err="1"/>
              <a:t>respons</a:t>
            </a:r>
            <a:endParaRPr lang="en-US" dirty="0"/>
          </a:p>
        </p:txBody>
      </p:sp>
      <p:pic>
        <p:nvPicPr>
          <p:cNvPr id="10" name="Picture Placeholder 9">
            <a:extLst>
              <a:ext uri="{FF2B5EF4-FFF2-40B4-BE49-F238E27FC236}">
                <a16:creationId xmlns:a16="http://schemas.microsoft.com/office/drawing/2014/main" id="{97A337C5-A471-A581-611F-248B066219F3}"/>
              </a:ext>
            </a:extLst>
          </p:cNvPr>
          <p:cNvPicPr>
            <a:picLocks noGrp="1" noChangeAspect="1"/>
          </p:cNvPicPr>
          <p:nvPr>
            <p:ph type="pic" idx="1"/>
          </p:nvPr>
        </p:nvPicPr>
        <p:blipFill>
          <a:blip r:embed="rId2"/>
          <a:srcRect t="1944" b="1944"/>
          <a:stretch/>
        </p:blipFill>
        <p:spPr>
          <a:xfrm>
            <a:off x="4730816" y="987425"/>
            <a:ext cx="7348472" cy="4873625"/>
          </a:xfrm>
        </p:spPr>
      </p:pic>
    </p:spTree>
    <p:extLst>
      <p:ext uri="{BB962C8B-B14F-4D97-AF65-F5344CB8AC3E}">
        <p14:creationId xmlns:p14="http://schemas.microsoft.com/office/powerpoint/2010/main" val="916640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D2E2-EC42-5A48-56F8-68BA14F791C6}"/>
              </a:ext>
            </a:extLst>
          </p:cNvPr>
          <p:cNvSpPr>
            <a:spLocks noGrp="1"/>
          </p:cNvSpPr>
          <p:nvPr>
            <p:ph type="title"/>
          </p:nvPr>
        </p:nvSpPr>
        <p:spPr/>
        <p:txBody>
          <a:bodyPr/>
          <a:lstStyle/>
          <a:p>
            <a:r>
              <a:rPr lang="en-US" dirty="0"/>
              <a:t>Final Project Component – Option 2</a:t>
            </a:r>
          </a:p>
        </p:txBody>
      </p:sp>
      <p:sp>
        <p:nvSpPr>
          <p:cNvPr id="3" name="Text Placeholder 2">
            <a:extLst>
              <a:ext uri="{FF2B5EF4-FFF2-40B4-BE49-F238E27FC236}">
                <a16:creationId xmlns:a16="http://schemas.microsoft.com/office/drawing/2014/main" id="{5BCFC309-35E8-825B-C3EC-4C638EEE0226}"/>
              </a:ext>
            </a:extLst>
          </p:cNvPr>
          <p:cNvSpPr>
            <a:spLocks noGrp="1"/>
          </p:cNvSpPr>
          <p:nvPr>
            <p:ph type="body" idx="1"/>
          </p:nvPr>
        </p:nvSpPr>
        <p:spPr/>
        <p:txBody>
          <a:bodyPr>
            <a:normAutofit fontScale="70000" lnSpcReduction="20000"/>
          </a:bodyPr>
          <a:lstStyle/>
          <a:p>
            <a:r>
              <a:rPr lang="en-US" dirty="0"/>
              <a:t>In this project, our primary objective is to design an intelligent traffic light system that optimizes traffic flow and prioritizes safety. To achieve this, we plan to create a traffic light configuration where one direction of the major street enjoys continuous green signals, promoting a smooth and efficient traffic movement. Simultaneously, on the less busy minor street, we intend to keep the traffic light consistently red, minimizing delays and potential congestion. To further enhance safety and responsiveness, we'll integrate motion detectors that can sense the presence of vehicles, subsequently activating the minor street traffic light when motion is detected. Additionally, we'll incorporate push buttons for pedestrians to safely initiate crosswalk signals when needed and for emergency situations, ensuring a swift response when required. By addressing these objectives, we aim to create a more efficient and secure traffic control system that benefits both motorists and pedestrians alike.</a:t>
            </a:r>
          </a:p>
        </p:txBody>
      </p:sp>
      <p:sp>
        <p:nvSpPr>
          <p:cNvPr id="6" name="Slide Number Placeholder 5">
            <a:extLst>
              <a:ext uri="{FF2B5EF4-FFF2-40B4-BE49-F238E27FC236}">
                <a16:creationId xmlns:a16="http://schemas.microsoft.com/office/drawing/2014/main" id="{4612C31A-A8B3-810B-A3E6-5B43AEEF611C}"/>
              </a:ext>
            </a:extLst>
          </p:cNvPr>
          <p:cNvSpPr>
            <a:spLocks noGrp="1"/>
          </p:cNvSpPr>
          <p:nvPr>
            <p:ph type="sldNum" sz="quarter" idx="12"/>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3631829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Autofit/>
          </a:bodyPr>
          <a:lstStyle/>
          <a:p>
            <a:pPr algn="l"/>
            <a:r>
              <a:rPr lang="en-US" dirty="0"/>
              <a:t>Screenshot of </a:t>
            </a:r>
            <a:r>
              <a:rPr lang="en-US" b="0" i="0" u="none" strike="noStrike" baseline="0" dirty="0">
                <a:solidFill>
                  <a:srgbClr val="050505"/>
                </a:solidFill>
              </a:rPr>
              <a:t>resources (Identification)</a:t>
            </a:r>
            <a:br>
              <a:rPr lang="en-US" sz="3600" b="0" i="0" u="none" strike="noStrike" baseline="0" dirty="0">
                <a:solidFill>
                  <a:srgbClr val="050505"/>
                </a:solidFill>
              </a:rPr>
            </a:br>
            <a:endParaRPr lang="en-US" sz="1200" dirty="0"/>
          </a:p>
        </p:txBody>
      </p:sp>
      <p:pic>
        <p:nvPicPr>
          <p:cNvPr id="5" name="Picture Placeholder 4" descr="A computer keyboard with wires and wires&#10;&#10;Description automatically generated">
            <a:extLst>
              <a:ext uri="{FF2B5EF4-FFF2-40B4-BE49-F238E27FC236}">
                <a16:creationId xmlns:a16="http://schemas.microsoft.com/office/drawing/2014/main" id="{83BABF10-B622-6FF8-84F7-68C43F861F7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2412" r="22412"/>
          <a:stretch>
            <a:fillRect/>
          </a:stretch>
        </p:blipFill>
        <p:spPr>
          <a:xfrm rot="5400000">
            <a:off x="5605463" y="111125"/>
            <a:ext cx="4873625" cy="6624638"/>
          </a:xfrm>
        </p:spPr>
      </p:pic>
      <p:pic>
        <p:nvPicPr>
          <p:cNvPr id="6" name="Picture 5">
            <a:extLst>
              <a:ext uri="{FF2B5EF4-FFF2-40B4-BE49-F238E27FC236}">
                <a16:creationId xmlns:a16="http://schemas.microsoft.com/office/drawing/2014/main" id="{7FE14473-8377-FC52-5A18-FEFDBCFF863D}"/>
              </a:ext>
            </a:extLst>
          </p:cNvPr>
          <p:cNvPicPr>
            <a:picLocks noChangeAspect="1"/>
          </p:cNvPicPr>
          <p:nvPr/>
        </p:nvPicPr>
        <p:blipFill>
          <a:blip r:embed="rId3"/>
          <a:stretch>
            <a:fillRect/>
          </a:stretch>
        </p:blipFill>
        <p:spPr>
          <a:xfrm>
            <a:off x="476905" y="2597150"/>
            <a:ext cx="5953125" cy="2238375"/>
          </a:xfrm>
          <a:prstGeom prst="rect">
            <a:avLst/>
          </a:prstGeom>
        </p:spPr>
      </p:pic>
    </p:spTree>
    <p:extLst>
      <p:ext uri="{BB962C8B-B14F-4D97-AF65-F5344CB8AC3E}">
        <p14:creationId xmlns:p14="http://schemas.microsoft.com/office/powerpoint/2010/main" val="542147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7119" y="5138135"/>
            <a:ext cx="7690153" cy="792658"/>
          </a:xfrm>
        </p:spPr>
        <p:txBody>
          <a:bodyPr vert="horz" lIns="91440" tIns="45720" rIns="91440" bIns="45720" rtlCol="0" anchor="b">
            <a:normAutofit/>
          </a:bodyPr>
          <a:lstStyle/>
          <a:p>
            <a:pPr algn="ctr"/>
            <a:r>
              <a:rPr lang="en-US" sz="3300" dirty="0">
                <a:solidFill>
                  <a:schemeClr val="tx2"/>
                </a:solidFill>
              </a:rPr>
              <a:t>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2247119" y="6017122"/>
            <a:ext cx="7690153" cy="477264"/>
          </a:xfrm>
        </p:spPr>
        <p:txBody>
          <a:bodyPr vert="horz" lIns="91440" tIns="45720" rIns="91440" bIns="45720" rtlCol="0">
            <a:normAutofit/>
          </a:bodyPr>
          <a:lstStyle/>
          <a:p>
            <a:pPr algn="ctr"/>
            <a:r>
              <a:rPr lang="en-US" sz="1400" b="1" dirty="0">
                <a:solidFill>
                  <a:schemeClr val="tx2"/>
                </a:solidFill>
              </a:rPr>
              <a:t>Code for Option 2 Final SMART Traffic Light with Motion Detector</a:t>
            </a:r>
          </a:p>
        </p:txBody>
      </p:sp>
      <p:pic>
        <p:nvPicPr>
          <p:cNvPr id="5" name="Picture Placeholder 4">
            <a:extLst>
              <a:ext uri="{FF2B5EF4-FFF2-40B4-BE49-F238E27FC236}">
                <a16:creationId xmlns:a16="http://schemas.microsoft.com/office/drawing/2014/main" id="{22F5AFC0-A780-324D-0CC6-63567BA0AD96}"/>
              </a:ext>
            </a:extLst>
          </p:cNvPr>
          <p:cNvPicPr>
            <a:picLocks noGrp="1" noChangeAspect="1"/>
          </p:cNvPicPr>
          <p:nvPr>
            <p:ph type="pic" idx="1"/>
          </p:nvPr>
        </p:nvPicPr>
        <p:blipFill rotWithShape="1">
          <a:blip r:embed="rId2"/>
          <a:srcRect t="7508" b="7508"/>
          <a:stretch/>
        </p:blipFill>
        <p:spPr>
          <a:xfrm>
            <a:off x="20" y="10"/>
            <a:ext cx="12191980" cy="4869743"/>
          </a:xfrm>
          <a:prstGeom prst="rect">
            <a:avLst/>
          </a:prstGeom>
        </p:spPr>
      </p:pic>
    </p:spTree>
    <p:extLst>
      <p:ext uri="{BB962C8B-B14F-4D97-AF65-F5344CB8AC3E}">
        <p14:creationId xmlns:p14="http://schemas.microsoft.com/office/powerpoint/2010/main" val="1869127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7119" y="5138135"/>
            <a:ext cx="7690153" cy="792658"/>
          </a:xfrm>
        </p:spPr>
        <p:txBody>
          <a:bodyPr vert="horz" lIns="91440" tIns="45720" rIns="91440" bIns="45720" rtlCol="0" anchor="b">
            <a:normAutofit/>
          </a:bodyPr>
          <a:lstStyle/>
          <a:p>
            <a:pPr algn="ctr"/>
            <a:r>
              <a:rPr lang="en-US" sz="2800" dirty="0">
                <a:solidFill>
                  <a:schemeClr val="tx2"/>
                </a:solidFill>
              </a:rPr>
              <a:t>Screenshot of Serial Monitor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2247119" y="6017122"/>
            <a:ext cx="7690153" cy="477264"/>
          </a:xfrm>
        </p:spPr>
        <p:txBody>
          <a:bodyPr vert="horz" lIns="91440" tIns="45720" rIns="91440" bIns="45720" rtlCol="0">
            <a:normAutofit/>
          </a:bodyPr>
          <a:lstStyle/>
          <a:p>
            <a:pPr algn="ctr"/>
            <a:endParaRPr lang="en-US" sz="1400" b="1" dirty="0">
              <a:solidFill>
                <a:schemeClr val="tx2"/>
              </a:solidFill>
            </a:endParaRPr>
          </a:p>
        </p:txBody>
      </p:sp>
      <p:pic>
        <p:nvPicPr>
          <p:cNvPr id="22" name="Picture Placeholder 21" descr="A screenshot of a computer&#10;&#10;Description automatically generated">
            <a:extLst>
              <a:ext uri="{FF2B5EF4-FFF2-40B4-BE49-F238E27FC236}">
                <a16:creationId xmlns:a16="http://schemas.microsoft.com/office/drawing/2014/main" id="{7B253465-40CF-A70F-ABF6-352E09D51BF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8179"/>
          <a:stretch/>
        </p:blipFill>
        <p:spPr>
          <a:xfrm>
            <a:off x="20" y="10"/>
            <a:ext cx="12191980" cy="4869743"/>
          </a:xfrm>
          <a:prstGeom prst="rect">
            <a:avLst/>
          </a:prstGeom>
        </p:spPr>
      </p:pic>
    </p:spTree>
    <p:extLst>
      <p:ext uri="{BB962C8B-B14F-4D97-AF65-F5344CB8AC3E}">
        <p14:creationId xmlns:p14="http://schemas.microsoft.com/office/powerpoint/2010/main" val="476053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ED20-9A94-D496-BEAD-3B4DEFCB6618}"/>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B72DA74F-E0FF-443E-3E57-30685B62C5AF}"/>
              </a:ext>
            </a:extLst>
          </p:cNvPr>
          <p:cNvSpPr>
            <a:spLocks noGrp="1"/>
          </p:cNvSpPr>
          <p:nvPr>
            <p:ph type="body" idx="1"/>
          </p:nvPr>
        </p:nvSpPr>
        <p:spPr/>
        <p:txBody>
          <a:bodyPr>
            <a:normAutofit fontScale="85000" lnSpcReduction="20000"/>
          </a:bodyPr>
          <a:lstStyle/>
          <a:p>
            <a:r>
              <a:rPr lang="en-US" dirty="0"/>
              <a:t>Digital devices have become an integral part of our daily lives, offering convenience and endless possibilities. They combine both hardware and software to provide useful functions and experiences. From the smartphones that keep us connected to the Internet of Things (IoT) devices that automate our homes, these technologies offer unparalleled convenience. They function by combining both physical hardware and the software that controls it, working in unison to deliver a wide range of functionalities, from entertainment to productivity. By understanding the implications of our digital choices, we can navigate the digital realm with greater confidence and responsibility.</a:t>
            </a:r>
          </a:p>
        </p:txBody>
      </p:sp>
      <p:sp>
        <p:nvSpPr>
          <p:cNvPr id="6" name="Slide Number Placeholder 5">
            <a:extLst>
              <a:ext uri="{FF2B5EF4-FFF2-40B4-BE49-F238E27FC236}">
                <a16:creationId xmlns:a16="http://schemas.microsoft.com/office/drawing/2014/main" id="{9291BA45-46F9-C4A9-50D2-0728AAF6B4CD}"/>
              </a:ext>
            </a:extLst>
          </p:cNvPr>
          <p:cNvSpPr>
            <a:spLocks noGrp="1"/>
          </p:cNvSpPr>
          <p:nvPr>
            <p:ph type="sldNum" sz="quarter" idx="12"/>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673093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B56C-991C-F1CA-FBFB-0AA4F5361921}"/>
              </a:ext>
            </a:extLst>
          </p:cNvPr>
          <p:cNvSpPr>
            <a:spLocks noGrp="1"/>
          </p:cNvSpPr>
          <p:nvPr>
            <p:ph type="title"/>
          </p:nvPr>
        </p:nvSpPr>
        <p:spPr/>
        <p:txBody>
          <a:bodyPr/>
          <a:lstStyle/>
          <a:p>
            <a:r>
              <a:rPr lang="en-US" dirty="0"/>
              <a:t>Challenges</a:t>
            </a:r>
          </a:p>
        </p:txBody>
      </p:sp>
      <p:sp>
        <p:nvSpPr>
          <p:cNvPr id="3" name="Text Placeholder 2">
            <a:extLst>
              <a:ext uri="{FF2B5EF4-FFF2-40B4-BE49-F238E27FC236}">
                <a16:creationId xmlns:a16="http://schemas.microsoft.com/office/drawing/2014/main" id="{7324A194-7CC8-929D-34BD-400486DB84A3}"/>
              </a:ext>
            </a:extLst>
          </p:cNvPr>
          <p:cNvSpPr>
            <a:spLocks noGrp="1"/>
          </p:cNvSpPr>
          <p:nvPr>
            <p:ph type="body" idx="1"/>
          </p:nvPr>
        </p:nvSpPr>
        <p:spPr/>
        <p:txBody>
          <a:bodyPr>
            <a:normAutofit fontScale="85000" lnSpcReduction="10000"/>
          </a:bodyPr>
          <a:lstStyle/>
          <a:p>
            <a:r>
              <a:rPr lang="en-US" dirty="0"/>
              <a:t>Transitioning from Option 1 to Option 2 was necessitated by a significant challenge—software discontinuation. The software previously used had reached its end-of-life, posing limitations on functionality, support, and security. The process highlighted the importance of resilience and adaptability in our digital strategy. We had to embrace change and invest in new tools and training to maintain operational efficiency. While the transition presented challenges, it also brought positive outcomes, including improved software capabilities, enhanced security, and long-term sustainability.</a:t>
            </a:r>
          </a:p>
        </p:txBody>
      </p:sp>
      <p:sp>
        <p:nvSpPr>
          <p:cNvPr id="6" name="Slide Number Placeholder 5">
            <a:extLst>
              <a:ext uri="{FF2B5EF4-FFF2-40B4-BE49-F238E27FC236}">
                <a16:creationId xmlns:a16="http://schemas.microsoft.com/office/drawing/2014/main" id="{431E7605-0F8F-4414-8A90-5684D7F04E21}"/>
              </a:ext>
            </a:extLst>
          </p:cNvPr>
          <p:cNvSpPr>
            <a:spLocks noGrp="1"/>
          </p:cNvSpPr>
          <p:nvPr>
            <p:ph type="sldNum" sz="quarter" idx="12"/>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1517059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9C9F-E641-7B95-A946-083DCA45B57B}"/>
              </a:ext>
            </a:extLst>
          </p:cNvPr>
          <p:cNvSpPr>
            <a:spLocks noGrp="1"/>
          </p:cNvSpPr>
          <p:nvPr>
            <p:ph type="title"/>
          </p:nvPr>
        </p:nvSpPr>
        <p:spPr/>
        <p:txBody>
          <a:bodyPr/>
          <a:lstStyle/>
          <a:p>
            <a:r>
              <a:rPr lang="en-US" dirty="0"/>
              <a:t>Career Skills</a:t>
            </a:r>
          </a:p>
        </p:txBody>
      </p:sp>
      <p:sp>
        <p:nvSpPr>
          <p:cNvPr id="3" name="Text Placeholder 2">
            <a:extLst>
              <a:ext uri="{FF2B5EF4-FFF2-40B4-BE49-F238E27FC236}">
                <a16:creationId xmlns:a16="http://schemas.microsoft.com/office/drawing/2014/main" id="{DF1D2885-CA53-4A78-687B-55F1CE4F7F43}"/>
              </a:ext>
            </a:extLst>
          </p:cNvPr>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Technical Proficiency</a:t>
            </a:r>
          </a:p>
          <a:p>
            <a:pPr marL="342900" indent="-342900">
              <a:buFont typeface="Arial" panose="020B0604020202020204" pitchFamily="34" charset="0"/>
              <a:buChar char="•"/>
            </a:pPr>
            <a:r>
              <a:rPr lang="en-US" dirty="0"/>
              <a:t>Data management </a:t>
            </a:r>
          </a:p>
          <a:p>
            <a:pPr marL="342900" indent="-342900">
              <a:buFont typeface="Arial" panose="020B0604020202020204" pitchFamily="34" charset="0"/>
              <a:buChar char="•"/>
            </a:pPr>
            <a:r>
              <a:rPr lang="en-US" dirty="0"/>
              <a:t>Problem Solving</a:t>
            </a:r>
          </a:p>
          <a:p>
            <a:pPr marL="342900" indent="-342900">
              <a:buFont typeface="Arial" panose="020B0604020202020204" pitchFamily="34" charset="0"/>
              <a:buChar char="•"/>
            </a:pPr>
            <a:r>
              <a:rPr lang="en-US" dirty="0"/>
              <a:t>Sensors and Actuators</a:t>
            </a:r>
          </a:p>
          <a:p>
            <a:pPr marL="342900" indent="-342900">
              <a:buFont typeface="Arial" panose="020B0604020202020204" pitchFamily="34" charset="0"/>
              <a:buChar char="•"/>
            </a:pPr>
            <a:r>
              <a:rPr lang="en-US" dirty="0"/>
              <a:t>Project Management </a:t>
            </a:r>
          </a:p>
          <a:p>
            <a:pPr marL="342900" indent="-342900">
              <a:buFont typeface="Arial" panose="020B0604020202020204" pitchFamily="34" charset="0"/>
              <a:buChar char="•"/>
            </a:pPr>
            <a:r>
              <a:rPr lang="en-US" dirty="0"/>
              <a:t>IoT ecosystem understanding </a:t>
            </a:r>
          </a:p>
        </p:txBody>
      </p:sp>
      <p:sp>
        <p:nvSpPr>
          <p:cNvPr id="6" name="Slide Number Placeholder 5">
            <a:extLst>
              <a:ext uri="{FF2B5EF4-FFF2-40B4-BE49-F238E27FC236}">
                <a16:creationId xmlns:a16="http://schemas.microsoft.com/office/drawing/2014/main" id="{16A53D5A-A081-0152-13D4-79C1C1E1E57E}"/>
              </a:ext>
            </a:extLst>
          </p:cNvPr>
          <p:cNvSpPr>
            <a:spLocks noGrp="1"/>
          </p:cNvSpPr>
          <p:nvPr>
            <p:ph type="sldNum" sz="quarter" idx="12"/>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1300728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0077-E0E2-4DD5-546B-CB3E162D73B2}"/>
              </a:ext>
            </a:extLst>
          </p:cNvPr>
          <p:cNvSpPr>
            <a:spLocks noGrp="1"/>
          </p:cNvSpPr>
          <p:nvPr>
            <p:ph type="title"/>
          </p:nvPr>
        </p:nvSpPr>
        <p:spPr>
          <a:xfrm>
            <a:off x="1167492" y="136526"/>
            <a:ext cx="9779183" cy="1570038"/>
          </a:xfrm>
        </p:spPr>
        <p:txBody>
          <a:bodyPr anchor="b">
            <a:normAutofit/>
          </a:bodyPr>
          <a:lstStyle/>
          <a:p>
            <a:r>
              <a:rPr lang="en-US" dirty="0"/>
              <a:t>Peer Review and Teamwork </a:t>
            </a:r>
          </a:p>
        </p:txBody>
      </p:sp>
      <p:pic>
        <p:nvPicPr>
          <p:cNvPr id="10" name="Picture 9">
            <a:extLst>
              <a:ext uri="{FF2B5EF4-FFF2-40B4-BE49-F238E27FC236}">
                <a16:creationId xmlns:a16="http://schemas.microsoft.com/office/drawing/2014/main" id="{B73128AC-92B7-89E7-06FF-E3DA0CD76187}"/>
              </a:ext>
            </a:extLst>
          </p:cNvPr>
          <p:cNvPicPr>
            <a:picLocks noChangeAspect="1"/>
          </p:cNvPicPr>
          <p:nvPr/>
        </p:nvPicPr>
        <p:blipFill>
          <a:blip r:embed="rId2"/>
          <a:stretch>
            <a:fillRect/>
          </a:stretch>
        </p:blipFill>
        <p:spPr>
          <a:xfrm>
            <a:off x="971481" y="3597365"/>
            <a:ext cx="4663440" cy="1189177"/>
          </a:xfrm>
          <a:prstGeom prst="rect">
            <a:avLst/>
          </a:prstGeom>
          <a:noFill/>
        </p:spPr>
      </p:pic>
      <p:sp>
        <p:nvSpPr>
          <p:cNvPr id="51" name="Content Placeholder 5">
            <a:extLst>
              <a:ext uri="{FF2B5EF4-FFF2-40B4-BE49-F238E27FC236}">
                <a16:creationId xmlns:a16="http://schemas.microsoft.com/office/drawing/2014/main" id="{7585AF12-00B9-804F-BB40-8B0E5DEE8198}"/>
              </a:ext>
            </a:extLst>
          </p:cNvPr>
          <p:cNvSpPr>
            <a:spLocks noGrp="1"/>
          </p:cNvSpPr>
          <p:nvPr>
            <p:ph idx="10"/>
          </p:nvPr>
        </p:nvSpPr>
        <p:spPr>
          <a:xfrm>
            <a:off x="6283235" y="2528203"/>
            <a:ext cx="4663440" cy="2828613"/>
          </a:xfrm>
        </p:spPr>
        <p:txBody>
          <a:bodyPr/>
          <a:lstStyle/>
          <a:p>
            <a:r>
              <a:rPr lang="en-US" dirty="0"/>
              <a:t>Share</a:t>
            </a:r>
          </a:p>
          <a:p>
            <a:r>
              <a:rPr lang="en-US" dirty="0"/>
              <a:t>Review</a:t>
            </a:r>
          </a:p>
          <a:p>
            <a:r>
              <a:rPr lang="en-US" dirty="0"/>
              <a:t>Reflect  </a:t>
            </a:r>
          </a:p>
          <a:p>
            <a:endParaRPr lang="en-US" dirty="0"/>
          </a:p>
        </p:txBody>
      </p:sp>
      <p:sp>
        <p:nvSpPr>
          <p:cNvPr id="4" name="Date Placeholder 3">
            <a:extLst>
              <a:ext uri="{FF2B5EF4-FFF2-40B4-BE49-F238E27FC236}">
                <a16:creationId xmlns:a16="http://schemas.microsoft.com/office/drawing/2014/main" id="{6899610F-B06B-AAF0-0A23-B5234FDF60DD}"/>
              </a:ext>
            </a:extLst>
          </p:cNvPr>
          <p:cNvSpPr>
            <a:spLocks noGrp="1"/>
          </p:cNvSpPr>
          <p:nvPr>
            <p:ph type="dt" sz="half" idx="2"/>
          </p:nvPr>
        </p:nvSpPr>
        <p:spPr>
          <a:xfrm>
            <a:off x="381000" y="6356350"/>
            <a:ext cx="2743200" cy="365125"/>
          </a:xfrm>
        </p:spPr>
        <p:txBody>
          <a:bodyPr anchor="ctr">
            <a:normAutofit/>
          </a:bodyPr>
          <a:lstStyle/>
          <a:p>
            <a:pPr>
              <a:spcAft>
                <a:spcPts val="600"/>
              </a:spcAft>
            </a:pPr>
            <a:r>
              <a:rPr lang="en-US"/>
              <a:t>9/8/20XX</a:t>
            </a:r>
          </a:p>
        </p:txBody>
      </p:sp>
      <p:sp>
        <p:nvSpPr>
          <p:cNvPr id="5" name="Footer Placeholder 4">
            <a:extLst>
              <a:ext uri="{FF2B5EF4-FFF2-40B4-BE49-F238E27FC236}">
                <a16:creationId xmlns:a16="http://schemas.microsoft.com/office/drawing/2014/main" id="{FDB9964C-D9B6-C35F-25F1-D12E170035BA}"/>
              </a:ext>
            </a:extLst>
          </p:cNvPr>
          <p:cNvSpPr>
            <a:spLocks noGrp="1"/>
          </p:cNvSpPr>
          <p:nvPr>
            <p:ph type="ftr" sz="quarter" idx="3"/>
          </p:nvPr>
        </p:nvSpPr>
        <p:spPr>
          <a:xfrm>
            <a:off x="4038600" y="6356350"/>
            <a:ext cx="4114800" cy="365125"/>
          </a:xfrm>
        </p:spPr>
        <p:txBody>
          <a:bodyPr anchor="ctr">
            <a:normAutofit/>
          </a:bodyPr>
          <a:lstStyle/>
          <a:p>
            <a:pPr>
              <a:spcAft>
                <a:spcPts val="600"/>
              </a:spcAft>
            </a:pPr>
            <a:r>
              <a:rPr lang="en-US"/>
              <a:t>PRESENTATION TITLE</a:t>
            </a:r>
          </a:p>
        </p:txBody>
      </p:sp>
      <p:sp>
        <p:nvSpPr>
          <p:cNvPr id="6" name="Slide Number Placeholder 5">
            <a:extLst>
              <a:ext uri="{FF2B5EF4-FFF2-40B4-BE49-F238E27FC236}">
                <a16:creationId xmlns:a16="http://schemas.microsoft.com/office/drawing/2014/main" id="{B84072AC-4597-5756-FA2A-06719DCD73A9}"/>
              </a:ext>
            </a:extLst>
          </p:cNvPr>
          <p:cNvSpPr>
            <a:spLocks noGrp="1"/>
          </p:cNvSpPr>
          <p:nvPr>
            <p:ph type="sldNum" sz="quarter" idx="4"/>
          </p:nvPr>
        </p:nvSpPr>
        <p:spPr>
          <a:xfrm>
            <a:off x="10153276" y="6356350"/>
            <a:ext cx="1657723" cy="365125"/>
          </a:xfrm>
        </p:spPr>
        <p:txBody>
          <a:bodyPr anchor="ctr">
            <a:normAutofit/>
          </a:bodyPr>
          <a:lstStyle/>
          <a:p>
            <a:pPr>
              <a:spcAft>
                <a:spcPts val="600"/>
              </a:spcAft>
            </a:pPr>
            <a:fld id="{294A09A9-5501-47C1-A89A-A340965A2BE2}" type="slidenum">
              <a:rPr lang="en-US" smtClean="0"/>
              <a:pPr>
                <a:spcAft>
                  <a:spcPts val="600"/>
                </a:spcAft>
              </a:pPr>
              <a:t>29</a:t>
            </a:fld>
            <a:endParaRPr lang="en-US"/>
          </a:p>
        </p:txBody>
      </p:sp>
      <p:pic>
        <p:nvPicPr>
          <p:cNvPr id="12" name="Picture 11">
            <a:extLst>
              <a:ext uri="{FF2B5EF4-FFF2-40B4-BE49-F238E27FC236}">
                <a16:creationId xmlns:a16="http://schemas.microsoft.com/office/drawing/2014/main" id="{6934D0F4-BBD1-9B6E-0618-5C8724B43B85}"/>
              </a:ext>
            </a:extLst>
          </p:cNvPr>
          <p:cNvPicPr>
            <a:picLocks noChangeAspect="1"/>
          </p:cNvPicPr>
          <p:nvPr/>
        </p:nvPicPr>
        <p:blipFill>
          <a:blip r:embed="rId3"/>
          <a:stretch>
            <a:fillRect/>
          </a:stretch>
        </p:blipFill>
        <p:spPr>
          <a:xfrm>
            <a:off x="846908" y="1885850"/>
            <a:ext cx="2034696" cy="1502819"/>
          </a:xfrm>
          <a:prstGeom prst="rect">
            <a:avLst/>
          </a:prstGeom>
        </p:spPr>
      </p:pic>
      <p:pic>
        <p:nvPicPr>
          <p:cNvPr id="14" name="Picture 13">
            <a:extLst>
              <a:ext uri="{FF2B5EF4-FFF2-40B4-BE49-F238E27FC236}">
                <a16:creationId xmlns:a16="http://schemas.microsoft.com/office/drawing/2014/main" id="{3EF6BA2A-1A9D-B0B6-4A25-3E2072EABF64}"/>
              </a:ext>
            </a:extLst>
          </p:cNvPr>
          <p:cNvPicPr>
            <a:picLocks noChangeAspect="1"/>
          </p:cNvPicPr>
          <p:nvPr/>
        </p:nvPicPr>
        <p:blipFill>
          <a:blip r:embed="rId4"/>
          <a:stretch>
            <a:fillRect/>
          </a:stretch>
        </p:blipFill>
        <p:spPr>
          <a:xfrm>
            <a:off x="3124200" y="1811964"/>
            <a:ext cx="2510721" cy="1688471"/>
          </a:xfrm>
          <a:prstGeom prst="rect">
            <a:avLst/>
          </a:prstGeom>
        </p:spPr>
      </p:pic>
      <p:pic>
        <p:nvPicPr>
          <p:cNvPr id="22" name="Picture 21">
            <a:extLst>
              <a:ext uri="{FF2B5EF4-FFF2-40B4-BE49-F238E27FC236}">
                <a16:creationId xmlns:a16="http://schemas.microsoft.com/office/drawing/2014/main" id="{05849B98-27CD-F0E4-D9CA-CB1D22B095D3}"/>
              </a:ext>
            </a:extLst>
          </p:cNvPr>
          <p:cNvPicPr>
            <a:picLocks noChangeAspect="1"/>
          </p:cNvPicPr>
          <p:nvPr/>
        </p:nvPicPr>
        <p:blipFill>
          <a:blip r:embed="rId5"/>
          <a:stretch>
            <a:fillRect/>
          </a:stretch>
        </p:blipFill>
        <p:spPr>
          <a:xfrm>
            <a:off x="1752600" y="4883472"/>
            <a:ext cx="2695809" cy="1891796"/>
          </a:xfrm>
          <a:prstGeom prst="rect">
            <a:avLst/>
          </a:prstGeom>
        </p:spPr>
      </p:pic>
    </p:spTree>
    <p:extLst>
      <p:ext uri="{BB962C8B-B14F-4D97-AF65-F5344CB8AC3E}">
        <p14:creationId xmlns:p14="http://schemas.microsoft.com/office/powerpoint/2010/main" val="1946388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136526"/>
            <a:ext cx="9779183" cy="1570038"/>
          </a:xfrm>
        </p:spPr>
        <p:txBody>
          <a:bodyPr/>
          <a:lstStyle/>
          <a:p>
            <a:r>
              <a:rPr lang="en-US" dirty="0"/>
              <a:t>Devices and Components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2" y="2653167"/>
            <a:ext cx="9779183" cy="3436483"/>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en-US" dirty="0"/>
              <a:t>Digital Device (Central Processor)</a:t>
            </a:r>
          </a:p>
          <a:p>
            <a:pPr marL="342900" indent="-342900">
              <a:buFont typeface="Arial" panose="020B0604020202020204" pitchFamily="34" charset="0"/>
              <a:buChar char="•"/>
            </a:pPr>
            <a:r>
              <a:rPr lang="en-US" dirty="0"/>
              <a:t>Sensors</a:t>
            </a:r>
          </a:p>
          <a:p>
            <a:pPr marL="342900" indent="-342900">
              <a:buFont typeface="Arial" panose="020B0604020202020204" pitchFamily="34" charset="0"/>
              <a:buChar char="•"/>
            </a:pPr>
            <a:r>
              <a:rPr lang="en-US" dirty="0"/>
              <a:t>Controllers</a:t>
            </a:r>
          </a:p>
          <a:p>
            <a:pPr marL="342900" indent="-342900">
              <a:buFont typeface="Arial" panose="020B0604020202020204" pitchFamily="34" charset="0"/>
              <a:buChar char="•"/>
            </a:pPr>
            <a:r>
              <a:rPr lang="en-US" dirty="0"/>
              <a:t>Actuators</a:t>
            </a:r>
          </a:p>
          <a:p>
            <a:pPr marL="342900" indent="-342900">
              <a:buFont typeface="Arial" panose="020B0604020202020204" pitchFamily="34" charset="0"/>
              <a:buChar char="•"/>
            </a:pPr>
            <a:r>
              <a:rPr lang="en-US" dirty="0"/>
              <a:t>Power Sources</a:t>
            </a:r>
          </a:p>
          <a:p>
            <a:pPr marL="342900" indent="-342900">
              <a:buFont typeface="Arial" panose="020B0604020202020204" pitchFamily="34" charset="0"/>
              <a:buChar char="•"/>
            </a:pPr>
            <a:r>
              <a:rPr lang="en-US" dirty="0"/>
              <a:t> Firmware and Software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1639799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907C-D949-BC94-99D7-0A1CCFE4E96B}"/>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208AF3D4-8B2A-C225-0145-BAC9176C3D03}"/>
              </a:ext>
            </a:extLst>
          </p:cNvPr>
          <p:cNvSpPr>
            <a:spLocks noGrp="1"/>
          </p:cNvSpPr>
          <p:nvPr>
            <p:ph type="body" idx="1"/>
          </p:nvPr>
        </p:nvSpPr>
        <p:spPr>
          <a:xfrm>
            <a:off x="1100380" y="2636389"/>
            <a:ext cx="9779183" cy="3436483"/>
          </a:xfrm>
        </p:spPr>
        <p:txBody>
          <a:bodyPr>
            <a:normAutofit fontScale="62500" lnSpcReduction="20000"/>
          </a:bodyPr>
          <a:lstStyle/>
          <a:p>
            <a:r>
              <a:rPr lang="en-US" dirty="0">
                <a:solidFill>
                  <a:schemeClr val="bg2"/>
                </a:solidFill>
                <a:hlinkClick r:id="rId2">
                  <a:extLst>
                    <a:ext uri="{A12FA001-AC4F-418D-AE19-62706E023703}">
                      <ahyp:hlinkClr xmlns:ahyp="http://schemas.microsoft.com/office/drawing/2018/hyperlinkcolor" val="tx"/>
                    </a:ext>
                  </a:extLst>
                </a:hlinkClick>
              </a:rPr>
              <a:t>https://devryu.instructure.com/courses/97748/pages/module-7-final-course-project-due-by-end-of-week-8?module_item_id=12673320</a:t>
            </a:r>
            <a:endParaRPr lang="en-US" dirty="0">
              <a:solidFill>
                <a:schemeClr val="bg2"/>
              </a:solidFill>
            </a:endParaRPr>
          </a:p>
          <a:p>
            <a:r>
              <a:rPr lang="en-US" dirty="0">
                <a:solidFill>
                  <a:schemeClr val="bg2"/>
                </a:solidFill>
                <a:hlinkClick r:id="rId3">
                  <a:extLst>
                    <a:ext uri="{A12FA001-AC4F-418D-AE19-62706E023703}">
                      <ahyp:hlinkClr xmlns:ahyp="http://schemas.microsoft.com/office/drawing/2018/hyperlinkcolor" val="tx"/>
                    </a:ext>
                  </a:extLst>
                </a:hlinkClick>
              </a:rPr>
              <a:t>https://offer.connectedsolutions.pwc.com/iot-solutions/?utm_medium=ADV-SEM&amp;utm_source=GOOG&amp;utm_offer=EBOOK&amp;utm_campaign=US_Operational_Improvement_US_2409_CS_IoT_Solutions_EBOOK_ADV-SEM&amp;cid=70169000002KbfQAAS&amp;utm_content=&amp;gclid=CjwKCAjwp8OpBhAFEiwAG7NaEh3zi9LWbNSKCehlI1X_G1gxlyGmdBdsOYDGlpNBy0_2wjeLA2XSBRoCPx8QAvD_BwE</a:t>
            </a:r>
            <a:endParaRPr lang="en-US" dirty="0">
              <a:solidFill>
                <a:schemeClr val="bg2"/>
              </a:solidFill>
            </a:endParaRPr>
          </a:p>
          <a:p>
            <a:r>
              <a:rPr lang="en-US" dirty="0">
                <a:solidFill>
                  <a:schemeClr val="bg2"/>
                </a:solidFill>
                <a:hlinkClick r:id="rId4">
                  <a:extLst>
                    <a:ext uri="{A12FA001-AC4F-418D-AE19-62706E023703}">
                      <ahyp:hlinkClr xmlns:ahyp="http://schemas.microsoft.com/office/drawing/2018/hyperlinkcolor" val="tx"/>
                    </a:ext>
                  </a:extLst>
                </a:hlinkClick>
              </a:rPr>
              <a:t>https://www.igi-global.com/dictionary/digital-distractions-note-taking-and-student-learning/93764#:~:text=An%20electronic%20device%20that%20can,mobile%20phones%2C%20and%20tablet%20computers.</a:t>
            </a:r>
            <a:endParaRPr lang="en-US" dirty="0">
              <a:solidFill>
                <a:schemeClr val="bg2"/>
              </a:solidFill>
            </a:endParaRPr>
          </a:p>
          <a:p>
            <a:endParaRPr lang="en-US" dirty="0"/>
          </a:p>
        </p:txBody>
      </p:sp>
      <p:sp>
        <p:nvSpPr>
          <p:cNvPr id="6" name="Slide Number Placeholder 5">
            <a:extLst>
              <a:ext uri="{FF2B5EF4-FFF2-40B4-BE49-F238E27FC236}">
                <a16:creationId xmlns:a16="http://schemas.microsoft.com/office/drawing/2014/main" id="{16DC1953-3F40-CC04-4780-AA5732C3825E}"/>
              </a:ext>
            </a:extLst>
          </p:cNvPr>
          <p:cNvSpPr>
            <a:spLocks noGrp="1"/>
          </p:cNvSpPr>
          <p:nvPr>
            <p:ph type="sldNum" sz="quarter" idx="12"/>
          </p:nvPr>
        </p:nvSpPr>
        <p:spPr/>
        <p:txBody>
          <a:bodyPr/>
          <a:lstStyle/>
          <a:p>
            <a:fld id="{294A09A9-5501-47C1-A89A-A340965A2BE2}" type="slidenum">
              <a:rPr lang="en-US" smtClean="0"/>
              <a:pPr/>
              <a:t>30</a:t>
            </a:fld>
            <a:endParaRPr lang="en-US" dirty="0"/>
          </a:p>
        </p:txBody>
      </p:sp>
    </p:spTree>
    <p:extLst>
      <p:ext uri="{BB962C8B-B14F-4D97-AF65-F5344CB8AC3E}">
        <p14:creationId xmlns:p14="http://schemas.microsoft.com/office/powerpoint/2010/main" val="26828883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vert="horz" lIns="91440" tIns="45720" rIns="91440" bIns="45720" rtlCol="0" anchor="b">
            <a:normAutofit/>
          </a:bodyPr>
          <a:lstStyle/>
          <a:p>
            <a:r>
              <a:rPr lang="en-US" sz="5400" dirty="0"/>
              <a:t>Inventory</a:t>
            </a:r>
          </a:p>
        </p:txBody>
      </p:sp>
      <p:pic>
        <p:nvPicPr>
          <p:cNvPr id="4" name="Picture Placeholder 3" descr="A computer keyboard and electronic components&#10;&#10;Description automatically generated with medium confidence">
            <a:extLst>
              <a:ext uri="{FF2B5EF4-FFF2-40B4-BE49-F238E27FC236}">
                <a16:creationId xmlns:a16="http://schemas.microsoft.com/office/drawing/2014/main" id="{E1412E2D-0904-6628-0E9E-8D7DABAAA60F}"/>
              </a:ext>
            </a:extLst>
          </p:cNvPr>
          <p:cNvPicPr>
            <a:picLocks noGrp="1" noChangeAspect="1"/>
          </p:cNvPicPr>
          <p:nvPr>
            <p:ph type="pic" idx="1"/>
          </p:nvPr>
        </p:nvPicPr>
        <p:blipFill rotWithShape="1">
          <a:blip r:embed="rId2"/>
          <a:srcRect t="20390" b="20390"/>
          <a:stretch/>
        </p:blipFill>
        <p:spPr>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vert="horz" lIns="91440" tIns="45720" rIns="91440" bIns="45720" rtlCol="0">
            <a:normAutofit/>
          </a:bodyPr>
          <a:lstStyle/>
          <a:p>
            <a:pPr lvl="0" indent="-228600">
              <a:buFont typeface="Arial" panose="020B0604020202020204" pitchFamily="34" charset="0"/>
              <a:buChar char="•"/>
            </a:pPr>
            <a:r>
              <a:rPr lang="en-US" sz="1500" dirty="0"/>
              <a:t>ESP 32 Board</a:t>
            </a:r>
          </a:p>
          <a:p>
            <a:pPr lvl="0" indent="-228600">
              <a:buFont typeface="Arial" panose="020B0604020202020204" pitchFamily="34" charset="0"/>
              <a:buChar char="•"/>
            </a:pPr>
            <a:r>
              <a:rPr lang="en-US" sz="1500" dirty="0"/>
              <a:t>Colored LEDs: Red, Yellow, Green, and Blue</a:t>
            </a:r>
          </a:p>
          <a:p>
            <a:pPr lvl="0" indent="-228600">
              <a:buFont typeface="Arial" panose="020B0604020202020204" pitchFamily="34" charset="0"/>
              <a:buChar char="•"/>
            </a:pPr>
            <a:r>
              <a:rPr lang="en-US" sz="1500" dirty="0"/>
              <a:t>220 Ohm Resistors (optional)</a:t>
            </a:r>
          </a:p>
          <a:p>
            <a:pPr lvl="0" indent="-228600">
              <a:buFont typeface="Arial" panose="020B0604020202020204" pitchFamily="34" charset="0"/>
              <a:buChar char="•"/>
            </a:pPr>
            <a:r>
              <a:rPr lang="en-US" sz="1500" dirty="0"/>
              <a:t>Wires</a:t>
            </a:r>
          </a:p>
          <a:p>
            <a:pPr lvl="0" indent="-228600">
              <a:buFont typeface="Arial" panose="020B0604020202020204" pitchFamily="34" charset="0"/>
              <a:buChar char="•"/>
            </a:pPr>
            <a:r>
              <a:rPr lang="en-US" sz="1500" dirty="0"/>
              <a:t>Breadboard(s)</a:t>
            </a:r>
          </a:p>
          <a:p>
            <a:pPr lvl="0" indent="-228600">
              <a:buFont typeface="Arial" panose="020B0604020202020204" pitchFamily="34" charset="0"/>
              <a:buChar char="•"/>
            </a:pPr>
            <a:r>
              <a:rPr lang="en-US" sz="1500" dirty="0"/>
              <a:t>LCD Unit with I2C Adapter</a:t>
            </a:r>
          </a:p>
          <a:p>
            <a:pPr lvl="0" indent="-228600">
              <a:buFont typeface="Arial" panose="020B0604020202020204" pitchFamily="34" charset="0"/>
              <a:buChar char="•"/>
            </a:pPr>
            <a:r>
              <a:rPr lang="en-US" sz="1500" dirty="0"/>
              <a:t>Active Buzzer</a:t>
            </a:r>
          </a:p>
          <a:p>
            <a:pPr lvl="0" indent="-228600">
              <a:buFont typeface="Arial" panose="020B0604020202020204" pitchFamily="34" charset="0"/>
              <a:buChar char="•"/>
            </a:pPr>
            <a:r>
              <a:rPr lang="en-US" sz="1500" dirty="0"/>
              <a:t>Mini Router </a:t>
            </a:r>
          </a:p>
          <a:p>
            <a:pPr lvl="0" indent="-228600">
              <a:buFont typeface="Arial" panose="020B0604020202020204" pitchFamily="34" charset="0"/>
              <a:buChar char="•"/>
            </a:pPr>
            <a:r>
              <a:rPr lang="en-US" sz="1500" dirty="0"/>
              <a:t>Push Button(s) </a:t>
            </a:r>
          </a:p>
          <a:p>
            <a:pPr lvl="0" indent="-228600">
              <a:buFont typeface="Arial" panose="020B0604020202020204" pitchFamily="34" charset="0"/>
              <a:buChar char="•"/>
            </a:pPr>
            <a:r>
              <a:rPr lang="en-US" sz="1500" dirty="0"/>
              <a:t>PIR Motion Sensor</a:t>
            </a:r>
          </a:p>
          <a:p>
            <a:pPr indent="-228600">
              <a:buFont typeface="Arial" panose="020B0604020202020204" pitchFamily="34" charset="0"/>
              <a:buChar char="•"/>
            </a:pPr>
            <a:endParaRPr lang="en-US" sz="1500" dirty="0"/>
          </a:p>
          <a:p>
            <a:pPr lvl="0"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p:txBody>
      </p:sp>
    </p:spTree>
    <p:extLst>
      <p:ext uri="{BB962C8B-B14F-4D97-AF65-F5344CB8AC3E}">
        <p14:creationId xmlns:p14="http://schemas.microsoft.com/office/powerpoint/2010/main" val="3064618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ESP32 </a:t>
            </a:r>
          </a:p>
        </p:txBody>
      </p:sp>
      <p:pic>
        <p:nvPicPr>
          <p:cNvPr id="4" name="Picture Placeholder 3">
            <a:extLst>
              <a:ext uri="{FF2B5EF4-FFF2-40B4-BE49-F238E27FC236}">
                <a16:creationId xmlns:a16="http://schemas.microsoft.com/office/drawing/2014/main" id="{A5ACE841-C63D-951C-F464-6AB858BCFF34}"/>
              </a:ext>
            </a:extLst>
          </p:cNvPr>
          <p:cNvPicPr>
            <a:picLocks noGrp="1" noChangeAspect="1"/>
          </p:cNvPicPr>
          <p:nvPr>
            <p:ph type="pic" idx="1"/>
          </p:nvPr>
        </p:nvPicPr>
        <p:blipFill>
          <a:blip r:embed="rId2"/>
          <a:srcRect t="22452" b="22452"/>
          <a:stretch/>
        </p:blipFill>
        <p:spPr>
          <a:xfrm>
            <a:off x="4721225" y="987425"/>
            <a:ext cx="6634163" cy="48736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r>
              <a:rPr lang="en-US" dirty="0"/>
              <a:t>Microcontroller mounted and powered ON</a:t>
            </a:r>
          </a:p>
          <a:p>
            <a:pPr lvl="0"/>
            <a:endParaRPr lang="en-US" dirty="0"/>
          </a:p>
          <a:p>
            <a:endParaRPr lang="en-US" dirty="0"/>
          </a:p>
          <a:p>
            <a:endParaRPr lang="en-US" dirty="0"/>
          </a:p>
        </p:txBody>
      </p:sp>
    </p:spTree>
    <p:extLst>
      <p:ext uri="{BB962C8B-B14F-4D97-AF65-F5344CB8AC3E}">
        <p14:creationId xmlns:p14="http://schemas.microsoft.com/office/powerpoint/2010/main" val="669344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Installation of Arduino IDE</a:t>
            </a:r>
          </a:p>
        </p:txBody>
      </p:sp>
      <p:pic>
        <p:nvPicPr>
          <p:cNvPr id="9" name="Picture Placeholder 8">
            <a:extLst>
              <a:ext uri="{FF2B5EF4-FFF2-40B4-BE49-F238E27FC236}">
                <a16:creationId xmlns:a16="http://schemas.microsoft.com/office/drawing/2014/main" id="{43AF763C-93D4-0844-30FB-E7B1786E2348}"/>
              </a:ext>
            </a:extLst>
          </p:cNvPr>
          <p:cNvPicPr>
            <a:picLocks noGrp="1" noChangeAspect="1"/>
          </p:cNvPicPr>
          <p:nvPr>
            <p:ph type="pic" idx="1"/>
          </p:nvPr>
        </p:nvPicPr>
        <p:blipFill>
          <a:blip r:embed="rId2"/>
          <a:srcRect l="9353" r="9353"/>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Arduino IDE with </a:t>
            </a:r>
            <a:r>
              <a:rPr lang="en-US" b="1" dirty="0"/>
              <a:t>Port </a:t>
            </a:r>
            <a:r>
              <a:rPr lang="en-US" dirty="0"/>
              <a:t>selected from Tools menu. </a:t>
            </a:r>
            <a:endParaRPr lang="en-US" b="1" dirty="0"/>
          </a:p>
        </p:txBody>
      </p:sp>
    </p:spTree>
    <p:extLst>
      <p:ext uri="{BB962C8B-B14F-4D97-AF65-F5344CB8AC3E}">
        <p14:creationId xmlns:p14="http://schemas.microsoft.com/office/powerpoint/2010/main" val="3946503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78393" y="331366"/>
            <a:ext cx="3932237" cy="1600200"/>
          </a:xfrm>
        </p:spPr>
        <p:txBody>
          <a:bodyPr>
            <a:normAutofit/>
          </a:bodyPr>
          <a:lstStyle/>
          <a:p>
            <a:r>
              <a:rPr lang="en-US" sz="3600" dirty="0"/>
              <a:t>ESP32 </a:t>
            </a:r>
            <a:r>
              <a:rPr lang="en-US" sz="3600" dirty="0" err="1"/>
              <a:t>WiFi</a:t>
            </a:r>
            <a:r>
              <a:rPr lang="en-US" sz="3600" dirty="0"/>
              <a:t> Scan</a:t>
            </a:r>
          </a:p>
        </p:txBody>
      </p:sp>
      <p:pic>
        <p:nvPicPr>
          <p:cNvPr id="5" name="Picture Placeholder 4">
            <a:extLst>
              <a:ext uri="{FF2B5EF4-FFF2-40B4-BE49-F238E27FC236}">
                <a16:creationId xmlns:a16="http://schemas.microsoft.com/office/drawing/2014/main" id="{D75B2269-12E7-107B-7E8D-B6E38AC89118}"/>
              </a:ext>
            </a:extLst>
          </p:cNvPr>
          <p:cNvPicPr>
            <a:picLocks noGrp="1" noChangeAspect="1"/>
          </p:cNvPicPr>
          <p:nvPr>
            <p:ph type="pic" idx="1"/>
          </p:nvPr>
        </p:nvPicPr>
        <p:blipFill>
          <a:blip r:embed="rId2"/>
          <a:srcRect t="3751" b="3751"/>
          <a:stretch/>
        </p:blipFill>
        <p:spPr>
          <a:xfrm>
            <a:off x="4026090" y="995363"/>
            <a:ext cx="7937192" cy="5023300"/>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228718" y="2589212"/>
            <a:ext cx="3932237" cy="3811588"/>
          </a:xfrm>
        </p:spPr>
        <p:txBody>
          <a:bodyPr/>
          <a:lstStyle/>
          <a:p>
            <a:r>
              <a:rPr lang="en-US" b="1" dirty="0"/>
              <a:t>Serial Monitor </a:t>
            </a:r>
            <a:r>
              <a:rPr lang="en-US" dirty="0"/>
              <a:t>in Arduino IDE showing the available networks </a:t>
            </a:r>
            <a:endParaRPr lang="en-US" b="1" dirty="0"/>
          </a:p>
        </p:txBody>
      </p:sp>
    </p:spTree>
    <p:extLst>
      <p:ext uri="{BB962C8B-B14F-4D97-AF65-F5344CB8AC3E}">
        <p14:creationId xmlns:p14="http://schemas.microsoft.com/office/powerpoint/2010/main" val="3824062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34DD-BCDF-58A9-9BD8-27A411AC983E}"/>
              </a:ext>
            </a:extLst>
          </p:cNvPr>
          <p:cNvSpPr>
            <a:spLocks noGrp="1"/>
          </p:cNvSpPr>
          <p:nvPr>
            <p:ph type="title"/>
          </p:nvPr>
        </p:nvSpPr>
        <p:spPr/>
        <p:txBody>
          <a:bodyPr/>
          <a:lstStyle/>
          <a:p>
            <a:r>
              <a:rPr lang="en-US" dirty="0"/>
              <a:t>Digital Foundations 1</a:t>
            </a:r>
          </a:p>
        </p:txBody>
      </p:sp>
      <p:sp>
        <p:nvSpPr>
          <p:cNvPr id="3" name="Text Placeholder 2">
            <a:extLst>
              <a:ext uri="{FF2B5EF4-FFF2-40B4-BE49-F238E27FC236}">
                <a16:creationId xmlns:a16="http://schemas.microsoft.com/office/drawing/2014/main" id="{75B93F09-6AE3-6F67-618B-F2B12809B83F}"/>
              </a:ext>
            </a:extLst>
          </p:cNvPr>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D1D5DB"/>
                </a:solidFill>
                <a:effectLst/>
                <a:uLnTx/>
                <a:uFillTx/>
                <a:latin typeface="Söhne"/>
                <a:ea typeface="+mn-ea"/>
                <a:cs typeface="+mn-cs"/>
              </a:rPr>
              <a:t>Digital technology is the backbone of the modern world, influencing communication, work, play, and innovation. These foundational concepts pave the way for understanding advanced digital technology topics, making them accessible to all.</a:t>
            </a:r>
            <a:endParaRPr lang="en-US" dirty="0">
              <a:solidFill>
                <a:srgbClr val="D1D5DB"/>
              </a:solidFill>
              <a:latin typeface="Söhne"/>
            </a:endParaRPr>
          </a:p>
          <a:p>
            <a:pPr algn="l">
              <a:buFont typeface="Arial" panose="020B0604020202020204" pitchFamily="34" charset="0"/>
              <a:buChar char="•"/>
            </a:pPr>
            <a:r>
              <a:rPr lang="en-US" b="0" i="0" dirty="0">
                <a:solidFill>
                  <a:srgbClr val="D1D5DB"/>
                </a:solidFill>
                <a:effectLst/>
                <a:latin typeface="Söhne"/>
              </a:rPr>
              <a:t>Binary Code</a:t>
            </a:r>
          </a:p>
          <a:p>
            <a:pPr algn="l">
              <a:buFont typeface="Arial" panose="020B0604020202020204" pitchFamily="34" charset="0"/>
              <a:buChar char="•"/>
            </a:pPr>
            <a:r>
              <a:rPr lang="en-US" b="0" i="0" dirty="0">
                <a:solidFill>
                  <a:srgbClr val="D1D5DB"/>
                </a:solidFill>
                <a:effectLst/>
                <a:latin typeface="Söhne"/>
              </a:rPr>
              <a:t>Bit vs. Byte</a:t>
            </a:r>
          </a:p>
          <a:p>
            <a:pPr algn="l">
              <a:buFont typeface="Arial" panose="020B0604020202020204" pitchFamily="34" charset="0"/>
              <a:buChar char="•"/>
            </a:pPr>
            <a:r>
              <a:rPr lang="en-US" b="0" i="0" dirty="0">
                <a:solidFill>
                  <a:srgbClr val="D1D5DB"/>
                </a:solidFill>
                <a:effectLst/>
                <a:latin typeface="Söhne"/>
              </a:rPr>
              <a:t>Digital vs. Analog</a:t>
            </a:r>
          </a:p>
          <a:p>
            <a:pPr algn="l">
              <a:buFont typeface="Arial" panose="020B0604020202020204" pitchFamily="34" charset="0"/>
              <a:buChar char="•"/>
            </a:pPr>
            <a:r>
              <a:rPr lang="en-US" b="0" i="0" dirty="0">
                <a:solidFill>
                  <a:srgbClr val="D1D5DB"/>
                </a:solidFill>
                <a:effectLst/>
                <a:latin typeface="Söhne"/>
              </a:rPr>
              <a:t>Data Representation</a:t>
            </a:r>
          </a:p>
          <a:p>
            <a:pPr algn="l">
              <a:buFont typeface="Arial" panose="020B0604020202020204" pitchFamily="34" charset="0"/>
              <a:buChar char="•"/>
            </a:pPr>
            <a:r>
              <a:rPr lang="en-US" b="0" i="0" dirty="0">
                <a:solidFill>
                  <a:srgbClr val="D1D5DB"/>
                </a:solidFill>
                <a:effectLst/>
                <a:latin typeface="Söhne"/>
              </a:rPr>
              <a:t>Information Storage</a:t>
            </a:r>
          </a:p>
          <a:p>
            <a:pPr algn="l">
              <a:buFont typeface="Arial" panose="020B0604020202020204" pitchFamily="34" charset="0"/>
              <a:buChar char="•"/>
            </a:pPr>
            <a:endParaRPr lang="en-US" b="0" i="0" dirty="0">
              <a:solidFill>
                <a:srgbClr val="D1D5DB"/>
              </a:solidFill>
              <a:effectLst/>
              <a:latin typeface="Söhne"/>
            </a:endParaRPr>
          </a:p>
          <a:p>
            <a:endParaRPr lang="en-US" dirty="0"/>
          </a:p>
        </p:txBody>
      </p:sp>
      <p:sp>
        <p:nvSpPr>
          <p:cNvPr id="6" name="Slide Number Placeholder 5">
            <a:extLst>
              <a:ext uri="{FF2B5EF4-FFF2-40B4-BE49-F238E27FC236}">
                <a16:creationId xmlns:a16="http://schemas.microsoft.com/office/drawing/2014/main" id="{1EF509F7-DC34-F0EA-9D56-777137D3D3A2}"/>
              </a:ext>
            </a:extLst>
          </p:cNvPr>
          <p:cNvSpPr>
            <a:spLocks noGrp="1"/>
          </p:cNvSpPr>
          <p:nvPr>
            <p:ph type="sldNum" sz="quarter" idx="12"/>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2503354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Circuit with working LEDs</a:t>
            </a:r>
          </a:p>
        </p:txBody>
      </p:sp>
      <p:pic>
        <p:nvPicPr>
          <p:cNvPr id="5" name="Picture Placeholder 4">
            <a:extLst>
              <a:ext uri="{FF2B5EF4-FFF2-40B4-BE49-F238E27FC236}">
                <a16:creationId xmlns:a16="http://schemas.microsoft.com/office/drawing/2014/main" id="{2160CD6B-FDEA-67E5-2201-4933E1F37FDF}"/>
              </a:ext>
            </a:extLst>
          </p:cNvPr>
          <p:cNvPicPr>
            <a:picLocks noGrp="1" noChangeAspect="1"/>
          </p:cNvPicPr>
          <p:nvPr>
            <p:ph type="pic" idx="1"/>
          </p:nvPr>
        </p:nvPicPr>
        <p:blipFill>
          <a:blip r:embed="rId2"/>
          <a:srcRect t="22412" b="22412"/>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Step 1: Hardware Setup</a:t>
            </a:r>
          </a:p>
          <a:p>
            <a:r>
              <a:rPr lang="en-US" dirty="0"/>
              <a:t>Step 2: Wiring Connections</a:t>
            </a:r>
          </a:p>
          <a:p>
            <a:r>
              <a:rPr lang="en-US" dirty="0"/>
              <a:t>Step 3: Arduino IDE Configuration</a:t>
            </a:r>
          </a:p>
          <a:p>
            <a:r>
              <a:rPr lang="en-US" dirty="0"/>
              <a:t>Step 4: Connect the ESP32 Board</a:t>
            </a:r>
          </a:p>
          <a:p>
            <a:r>
              <a:rPr lang="en-US" dirty="0"/>
              <a:t>Insert Red, Yellow, and Green LEDs into the breadboard, connect wires, open the Arduino IDE and load the code, verify that the Arduino IDE recognizes the ESP32 Board</a:t>
            </a:r>
          </a:p>
        </p:txBody>
      </p:sp>
    </p:spTree>
    <p:extLst>
      <p:ext uri="{BB962C8B-B14F-4D97-AF65-F5344CB8AC3E}">
        <p14:creationId xmlns:p14="http://schemas.microsoft.com/office/powerpoint/2010/main" val="3103495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presentation_Win32_SL_v3" id="{4076E796-F1D4-4536-92F3-AFC92AB14B6B}" vid="{57967FCE-8768-4968-B994-8B7812D48F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25C03C-2AB9-472A-B845-6A8AF27BB7F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EA3ACD8C-D672-4B38-852F-3C3D35FA49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8D935D-389D-40E1-8AE8-5A46931C4EC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{BC7B42EB-F724-4AF5-A737-D2AF1570254F}tf45331398_win32</Template>
  <TotalTime>131</TotalTime>
  <Words>1267</Words>
  <Application>Microsoft Office PowerPoint</Application>
  <PresentationFormat>Widescreen</PresentationFormat>
  <Paragraphs>125</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Söhne</vt:lpstr>
      <vt:lpstr>Tenorite</vt:lpstr>
      <vt:lpstr>Custom</vt:lpstr>
      <vt:lpstr>Exploring the World of Digital Devices: CEIS 114 </vt:lpstr>
      <vt:lpstr>Introduction to Digital devices </vt:lpstr>
      <vt:lpstr>Devices and Components </vt:lpstr>
      <vt:lpstr>Inventory</vt:lpstr>
      <vt:lpstr>ESP32 </vt:lpstr>
      <vt:lpstr>Installation of Arduino IDE</vt:lpstr>
      <vt:lpstr>ESP32 WiFi Scan</vt:lpstr>
      <vt:lpstr>Digital Foundations 1</vt:lpstr>
      <vt:lpstr>Circuit with working LEDs</vt:lpstr>
      <vt:lpstr>Code in Arduino IDE</vt:lpstr>
      <vt:lpstr>Digital foundations 2</vt:lpstr>
      <vt:lpstr>Circuit with working LEDs</vt:lpstr>
      <vt:lpstr>Code in Arduino IDE</vt:lpstr>
      <vt:lpstr>System Integration 1 </vt:lpstr>
      <vt:lpstr>Picture of circuit with working LEDs</vt:lpstr>
      <vt:lpstr>Code in Arduino IDE</vt:lpstr>
      <vt:lpstr>Serial Monitor in Arduino IDE</vt:lpstr>
      <vt:lpstr>System Integration 2 </vt:lpstr>
      <vt:lpstr>Circuit with working LEDs and LCD display</vt:lpstr>
      <vt:lpstr>Code in Arduino IDE</vt:lpstr>
      <vt:lpstr>Serial Monitor in Arduino IDE</vt:lpstr>
      <vt:lpstr>Final Project Component – Option 2</vt:lpstr>
      <vt:lpstr>Screenshot of resources (Identification) </vt:lpstr>
      <vt:lpstr>Code in Arduino IDE</vt:lpstr>
      <vt:lpstr>Screenshot of Serial Monitor in Arduino IDE</vt:lpstr>
      <vt:lpstr>Conclusion</vt:lpstr>
      <vt:lpstr>Challenges</vt:lpstr>
      <vt:lpstr>Career Skills</vt:lpstr>
      <vt:lpstr>Peer Review and Teamwork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World of Digital Devices: CEIS 114 </dc:title>
  <dc:creator>Grewal, Sukhmeen</dc:creator>
  <cp:lastModifiedBy>Grewal, Sukhmeen</cp:lastModifiedBy>
  <cp:revision>1</cp:revision>
  <dcterms:created xsi:type="dcterms:W3CDTF">2023-10-19T20:20:23Z</dcterms:created>
  <dcterms:modified xsi:type="dcterms:W3CDTF">2023-10-19T22:31:55Z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